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9" r:id="rId5"/>
    <p:sldId id="258" r:id="rId6"/>
    <p:sldId id="263" r:id="rId7"/>
    <p:sldId id="264" r:id="rId8"/>
    <p:sldId id="261" r:id="rId9"/>
    <p:sldId id="262" r:id="rId10"/>
    <p:sldId id="265" r:id="rId11"/>
    <p:sldId id="266" r:id="rId12"/>
    <p:sldId id="267" r:id="rId13"/>
    <p:sldId id="268" r:id="rId14"/>
    <p:sldId id="269" r:id="rId15"/>
    <p:sldId id="270" r:id="rId16"/>
    <p:sldId id="271" r:id="rId17"/>
    <p:sldId id="273" r:id="rId18"/>
    <p:sldId id="272"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7" d="100"/>
          <a:sy n="117" d="100"/>
        </p:scale>
        <p:origin x="10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59D6B1FA-77CA-4BF4-BE4A-C0C2303D086A}" type="datetimeFigureOut">
              <a:rPr lang="zh-CN" altLang="en-US" smtClean="0"/>
              <a:t>2022/12/5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3D0132-0A5E-47BD-BDC8-BBA4AB837A71}" type="slidenum">
              <a:rPr lang="zh-CN" altLang="en-US" smtClean="0"/>
              <a:t>‹#›</a:t>
            </a:fld>
            <a:endParaRPr lang="zh-CN" altLang="en-US"/>
          </a:p>
        </p:txBody>
      </p:sp>
    </p:spTree>
    <p:extLst>
      <p:ext uri="{BB962C8B-B14F-4D97-AF65-F5344CB8AC3E}">
        <p14:creationId xmlns:p14="http://schemas.microsoft.com/office/powerpoint/2010/main" val="2999322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D6B1FA-77CA-4BF4-BE4A-C0C2303D086A}" type="datetimeFigureOut">
              <a:rPr lang="zh-CN" altLang="en-US" smtClean="0"/>
              <a:t>2022/12/5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3D0132-0A5E-47BD-BDC8-BBA4AB837A71}" type="slidenum">
              <a:rPr lang="zh-CN" altLang="en-US" smtClean="0"/>
              <a:t>‹#›</a:t>
            </a:fld>
            <a:endParaRPr lang="zh-CN" altLang="en-US"/>
          </a:p>
        </p:txBody>
      </p:sp>
    </p:spTree>
    <p:extLst>
      <p:ext uri="{BB962C8B-B14F-4D97-AF65-F5344CB8AC3E}">
        <p14:creationId xmlns:p14="http://schemas.microsoft.com/office/powerpoint/2010/main" val="2662034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D6B1FA-77CA-4BF4-BE4A-C0C2303D086A}" type="datetimeFigureOut">
              <a:rPr lang="zh-CN" altLang="en-US" smtClean="0"/>
              <a:t>2022/12/5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3D0132-0A5E-47BD-BDC8-BBA4AB837A71}" type="slidenum">
              <a:rPr lang="zh-CN" altLang="en-US" smtClean="0"/>
              <a:t>‹#›</a:t>
            </a:fld>
            <a:endParaRPr lang="zh-CN" altLang="en-US"/>
          </a:p>
        </p:txBody>
      </p:sp>
    </p:spTree>
    <p:extLst>
      <p:ext uri="{BB962C8B-B14F-4D97-AF65-F5344CB8AC3E}">
        <p14:creationId xmlns:p14="http://schemas.microsoft.com/office/powerpoint/2010/main" val="1385243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zh-CN" altLang="en-US"/>
              <a:t>单击此处编辑母版标题样式</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AAD347D-5ACD-4C99-B74B-A9C85AD731AF}" type="datetimeFigureOut">
              <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12/5/2022</a:t>
            </a:fld>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81489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12/5/2022</a:t>
            </a:fld>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325756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796027F-7875-4030-9381-8BD8C4F21935}" type="datetimeFigureOut">
              <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12/5/2022</a:t>
            </a:fld>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90534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796027F-7875-4030-9381-8BD8C4F21935}" type="datetimeFigureOut">
              <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12/5/2022</a:t>
            </a:fld>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5918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796027F-7875-4030-9381-8BD8C4F21935}" type="datetimeFigureOut">
              <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12/5/2022</a:t>
            </a:fld>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008173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7"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12/5/2022</a:t>
            </a:fld>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5"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31606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12/5/2022</a:t>
            </a:fld>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5"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16415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zh-CN" altLang="en-US"/>
              <a:t>单击此处编辑母版标题样式</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7"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12/5/2022</a:t>
            </a:fld>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5"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6"/>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51726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D6B1FA-77CA-4BF4-BE4A-C0C2303D086A}" type="datetimeFigureOut">
              <a:rPr lang="zh-CN" altLang="en-US" smtClean="0"/>
              <a:t>2022/12/5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3D0132-0A5E-47BD-BDC8-BBA4AB837A71}" type="slidenum">
              <a:rPr lang="zh-CN" altLang="en-US" smtClean="0"/>
              <a:t>‹#›</a:t>
            </a:fld>
            <a:endParaRPr lang="zh-CN" altLang="en-US"/>
          </a:p>
        </p:txBody>
      </p:sp>
    </p:spTree>
    <p:extLst>
      <p:ext uri="{BB962C8B-B14F-4D97-AF65-F5344CB8AC3E}">
        <p14:creationId xmlns:p14="http://schemas.microsoft.com/office/powerpoint/2010/main" val="2575181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12/5/2022</a:t>
            </a:fld>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135345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12/5/2022</a:t>
            </a:fld>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823446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zh-CN" altLang="en-US"/>
              <a:t>单击此处编辑母版标题样式</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12/5/2022</a:t>
            </a:fld>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659175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zh-CN" altLang="en-US"/>
              <a:t>单击此处编辑母版标题样式</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zh-CN" altLang="en-US"/>
              <a:t>编辑母版文本样式</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12/5/2022</a:t>
            </a:fld>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200" b="0" i="0" u="none" strike="noStrike" kern="1200" cap="none" spc="0" normalizeH="0" baseline="0" noProof="0" dirty="0">
                <a:ln>
                  <a:noFill/>
                </a:ln>
                <a:solidFill>
                  <a:srgbClr val="1E5155">
                    <a:lumMod val="40000"/>
                    <a:lumOff val="60000"/>
                  </a:srgbClr>
                </a:solidFill>
                <a:effectLst/>
                <a:uLnTx/>
                <a:uFillTx/>
                <a:latin typeface="Arial"/>
                <a:ea typeface="+mj-ea"/>
                <a:cs typeface="+mj-cs"/>
              </a:rPr>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200" b="0" i="0" u="none" strike="noStrike" kern="1200" cap="none" spc="0" normalizeH="0" baseline="0" noProof="0" dirty="0">
                <a:ln>
                  <a:noFill/>
                </a:ln>
                <a:solidFill>
                  <a:srgbClr val="1E5155">
                    <a:lumMod val="40000"/>
                    <a:lumOff val="60000"/>
                  </a:srgbClr>
                </a:solidFill>
                <a:effectLst/>
                <a:uLnTx/>
                <a:uFillTx/>
                <a:latin typeface="Arial"/>
                <a:ea typeface="+mj-ea"/>
                <a:cs typeface="+mj-cs"/>
              </a:rPr>
              <a:t>”</a:t>
            </a:r>
          </a:p>
        </p:txBody>
      </p:sp>
    </p:spTree>
    <p:extLst>
      <p:ext uri="{BB962C8B-B14F-4D97-AF65-F5344CB8AC3E}">
        <p14:creationId xmlns:p14="http://schemas.microsoft.com/office/powerpoint/2010/main" val="2648615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12/5/2022</a:t>
            </a:fld>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354160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zh-CN" altLang="en-US"/>
              <a:t>单击此处编辑母版标题样式</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12/5/2022</a:t>
            </a:fld>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4"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4481691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zh-CN" altLang="en-US"/>
              <a:t>单击此处编辑母版标题样式</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12/5/2022</a:t>
            </a:fld>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4"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9810882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nchorCtr="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12/5/2022</a:t>
            </a:fld>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8162590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09A250-FF31-4206-8172-F9D3106AACB1}" type="datetimeFigureOut">
              <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12/5/2022</a:t>
            </a:fld>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3616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59D6B1FA-77CA-4BF4-BE4A-C0C2303D086A}" type="datetimeFigureOut">
              <a:rPr lang="zh-CN" altLang="en-US" smtClean="0"/>
              <a:t>2022/12/5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3D0132-0A5E-47BD-BDC8-BBA4AB837A71}" type="slidenum">
              <a:rPr lang="zh-CN" altLang="en-US" smtClean="0"/>
              <a:t>‹#›</a:t>
            </a:fld>
            <a:endParaRPr lang="zh-CN" altLang="en-US"/>
          </a:p>
        </p:txBody>
      </p:sp>
    </p:spTree>
    <p:extLst>
      <p:ext uri="{BB962C8B-B14F-4D97-AF65-F5344CB8AC3E}">
        <p14:creationId xmlns:p14="http://schemas.microsoft.com/office/powerpoint/2010/main" val="3364221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9D6B1FA-77CA-4BF4-BE4A-C0C2303D086A}" type="datetimeFigureOut">
              <a:rPr lang="zh-CN" altLang="en-US" smtClean="0"/>
              <a:t>2022/12/5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3D0132-0A5E-47BD-BDC8-BBA4AB837A71}" type="slidenum">
              <a:rPr lang="zh-CN" altLang="en-US" smtClean="0"/>
              <a:t>‹#›</a:t>
            </a:fld>
            <a:endParaRPr lang="zh-CN" altLang="en-US"/>
          </a:p>
        </p:txBody>
      </p:sp>
    </p:spTree>
    <p:extLst>
      <p:ext uri="{BB962C8B-B14F-4D97-AF65-F5344CB8AC3E}">
        <p14:creationId xmlns:p14="http://schemas.microsoft.com/office/powerpoint/2010/main" val="417519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9D6B1FA-77CA-4BF4-BE4A-C0C2303D086A}" type="datetimeFigureOut">
              <a:rPr lang="zh-CN" altLang="en-US" smtClean="0"/>
              <a:t>2022/12/5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E3D0132-0A5E-47BD-BDC8-BBA4AB837A71}" type="slidenum">
              <a:rPr lang="zh-CN" altLang="en-US" smtClean="0"/>
              <a:t>‹#›</a:t>
            </a:fld>
            <a:endParaRPr lang="zh-CN" altLang="en-US"/>
          </a:p>
        </p:txBody>
      </p:sp>
    </p:spTree>
    <p:extLst>
      <p:ext uri="{BB962C8B-B14F-4D97-AF65-F5344CB8AC3E}">
        <p14:creationId xmlns:p14="http://schemas.microsoft.com/office/powerpoint/2010/main" val="3413754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9D6B1FA-77CA-4BF4-BE4A-C0C2303D086A}" type="datetimeFigureOut">
              <a:rPr lang="zh-CN" altLang="en-US" smtClean="0"/>
              <a:t>2022/12/5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E3D0132-0A5E-47BD-BDC8-BBA4AB837A71}" type="slidenum">
              <a:rPr lang="zh-CN" altLang="en-US" smtClean="0"/>
              <a:t>‹#›</a:t>
            </a:fld>
            <a:endParaRPr lang="zh-CN" altLang="en-US"/>
          </a:p>
        </p:txBody>
      </p:sp>
    </p:spTree>
    <p:extLst>
      <p:ext uri="{BB962C8B-B14F-4D97-AF65-F5344CB8AC3E}">
        <p14:creationId xmlns:p14="http://schemas.microsoft.com/office/powerpoint/2010/main" val="155202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9D6B1FA-77CA-4BF4-BE4A-C0C2303D086A}" type="datetimeFigureOut">
              <a:rPr lang="zh-CN" altLang="en-US" smtClean="0"/>
              <a:t>2022/12/5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E3D0132-0A5E-47BD-BDC8-BBA4AB837A71}" type="slidenum">
              <a:rPr lang="zh-CN" altLang="en-US" smtClean="0"/>
              <a:t>‹#›</a:t>
            </a:fld>
            <a:endParaRPr lang="zh-CN" altLang="en-US"/>
          </a:p>
        </p:txBody>
      </p:sp>
    </p:spTree>
    <p:extLst>
      <p:ext uri="{BB962C8B-B14F-4D97-AF65-F5344CB8AC3E}">
        <p14:creationId xmlns:p14="http://schemas.microsoft.com/office/powerpoint/2010/main" val="4023663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9D6B1FA-77CA-4BF4-BE4A-C0C2303D086A}" type="datetimeFigureOut">
              <a:rPr lang="zh-CN" altLang="en-US" smtClean="0"/>
              <a:t>2022/12/5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3D0132-0A5E-47BD-BDC8-BBA4AB837A71}" type="slidenum">
              <a:rPr lang="zh-CN" altLang="en-US" smtClean="0"/>
              <a:t>‹#›</a:t>
            </a:fld>
            <a:endParaRPr lang="zh-CN" altLang="en-US"/>
          </a:p>
        </p:txBody>
      </p:sp>
    </p:spTree>
    <p:extLst>
      <p:ext uri="{BB962C8B-B14F-4D97-AF65-F5344CB8AC3E}">
        <p14:creationId xmlns:p14="http://schemas.microsoft.com/office/powerpoint/2010/main" val="836885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9D6B1FA-77CA-4BF4-BE4A-C0C2303D086A}" type="datetimeFigureOut">
              <a:rPr lang="zh-CN" altLang="en-US" smtClean="0"/>
              <a:t>2022/12/5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3D0132-0A5E-47BD-BDC8-BBA4AB837A71}" type="slidenum">
              <a:rPr lang="zh-CN" altLang="en-US" smtClean="0"/>
              <a:t>‹#›</a:t>
            </a:fld>
            <a:endParaRPr lang="zh-CN" altLang="en-US"/>
          </a:p>
        </p:txBody>
      </p:sp>
    </p:spTree>
    <p:extLst>
      <p:ext uri="{BB962C8B-B14F-4D97-AF65-F5344CB8AC3E}">
        <p14:creationId xmlns:p14="http://schemas.microsoft.com/office/powerpoint/2010/main" val="2141192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5.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D6B1FA-77CA-4BF4-BE4A-C0C2303D086A}" type="datetimeFigureOut">
              <a:rPr lang="zh-CN" altLang="en-US" smtClean="0"/>
              <a:t>2022/12/5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3D0132-0A5E-47BD-BDC8-BBA4AB837A71}" type="slidenum">
              <a:rPr lang="zh-CN" altLang="en-US" smtClean="0"/>
              <a:t>‹#›</a:t>
            </a:fld>
            <a:endParaRPr lang="zh-CN" altLang="en-US"/>
          </a:p>
        </p:txBody>
      </p:sp>
    </p:spTree>
    <p:extLst>
      <p:ext uri="{BB962C8B-B14F-4D97-AF65-F5344CB8AC3E}">
        <p14:creationId xmlns:p14="http://schemas.microsoft.com/office/powerpoint/2010/main" val="3289325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4AAD347D-5ACD-4C99-B74B-A9C85AD731AF}" type="datetimeFigureOut">
              <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12/5/2022</a:t>
            </a:fld>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tint val="75000"/>
                  <a:alpha val="60000"/>
                </a:prstClr>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608338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506306" y="1455238"/>
            <a:ext cx="11048384" cy="26179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b="1">
                <a:solidFill>
                  <a:schemeClr val="bg1"/>
                </a:solidFill>
                <a:latin typeface="+mj-ea"/>
              </a:rPr>
              <a:t>Intel Ethernet Flow Director</a:t>
            </a:r>
          </a:p>
          <a:p>
            <a:r>
              <a:rPr lang="en-US" altLang="zh-CN" b="1">
                <a:solidFill>
                  <a:schemeClr val="bg1"/>
                </a:solidFill>
                <a:latin typeface="+mj-ea"/>
              </a:rPr>
              <a:t> </a:t>
            </a:r>
          </a:p>
          <a:p>
            <a:r>
              <a:rPr lang="zh-CN" altLang="en-US" b="1">
                <a:solidFill>
                  <a:schemeClr val="bg1"/>
                </a:solidFill>
                <a:latin typeface="+mj-ea"/>
              </a:rPr>
              <a:t>研究报告</a:t>
            </a:r>
            <a:endParaRPr lang="en-US" altLang="zh-CN" b="1">
              <a:solidFill>
                <a:schemeClr val="bg1"/>
              </a:solidFill>
              <a:latin typeface="+mj-ea"/>
            </a:endParaRPr>
          </a:p>
        </p:txBody>
      </p:sp>
      <p:sp>
        <p:nvSpPr>
          <p:cNvPr id="5" name="标题 1"/>
          <p:cNvSpPr txBox="1">
            <a:spLocks/>
          </p:cNvSpPr>
          <p:nvPr/>
        </p:nvSpPr>
        <p:spPr>
          <a:xfrm>
            <a:off x="10124902" y="5985164"/>
            <a:ext cx="1429787" cy="590204"/>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altLang="zh-CN" b="1">
              <a:solidFill>
                <a:schemeClr val="bg1"/>
              </a:solidFill>
              <a:latin typeface="+mj-ea"/>
            </a:endParaRPr>
          </a:p>
          <a:p>
            <a:pPr algn="l"/>
            <a:r>
              <a:rPr lang="en-US" altLang="zh-CN" b="1">
                <a:solidFill>
                  <a:schemeClr val="bg1"/>
                </a:solidFill>
                <a:latin typeface="+mj-ea"/>
              </a:rPr>
              <a:t>2021.03.17</a:t>
            </a:r>
          </a:p>
          <a:p>
            <a:pPr algn="l"/>
            <a:endParaRPr lang="en-US" altLang="zh-CN" b="1">
              <a:solidFill>
                <a:schemeClr val="bg1"/>
              </a:solidFill>
              <a:latin typeface="+mj-ea"/>
            </a:endParaRPr>
          </a:p>
          <a:p>
            <a:pPr algn="l"/>
            <a:r>
              <a:rPr lang="zh-CN" altLang="en-US" b="1">
                <a:solidFill>
                  <a:schemeClr val="bg1"/>
                </a:solidFill>
                <a:latin typeface="+mj-ea"/>
              </a:rPr>
              <a:t>李春利</a:t>
            </a:r>
          </a:p>
        </p:txBody>
      </p:sp>
    </p:spTree>
    <p:extLst>
      <p:ext uri="{BB962C8B-B14F-4D97-AF65-F5344CB8AC3E}">
        <p14:creationId xmlns:p14="http://schemas.microsoft.com/office/powerpoint/2010/main" val="2364424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solidFill>
                  <a:schemeClr val="bg1"/>
                </a:solidFill>
                <a:latin typeface="+mj-ea"/>
              </a:rPr>
              <a:t>Flow Director </a:t>
            </a:r>
            <a:r>
              <a:rPr lang="zh-CN" altLang="en-US" b="1" dirty="0">
                <a:solidFill>
                  <a:schemeClr val="bg1"/>
                </a:solidFill>
                <a:latin typeface="+mj-ea"/>
              </a:rPr>
              <a:t>适用场景 </a:t>
            </a:r>
            <a:endParaRPr lang="zh-CN" altLang="en-US" dirty="0"/>
          </a:p>
        </p:txBody>
      </p:sp>
      <p:sp>
        <p:nvSpPr>
          <p:cNvPr id="3" name="内容占位符 2"/>
          <p:cNvSpPr>
            <a:spLocks noGrp="1"/>
          </p:cNvSpPr>
          <p:nvPr>
            <p:ph idx="1"/>
          </p:nvPr>
        </p:nvSpPr>
        <p:spPr/>
        <p:txBody>
          <a:bodyPr>
            <a:normAutofit/>
          </a:bodyPr>
          <a:lstStyle/>
          <a:p>
            <a:r>
              <a:rPr lang="zh-CN" altLang="en-US" dirty="0">
                <a:solidFill>
                  <a:schemeClr val="bg1"/>
                </a:solidFill>
              </a:rPr>
              <a:t>根据 地址</a:t>
            </a:r>
            <a:r>
              <a:rPr lang="en-US" altLang="zh-CN" dirty="0">
                <a:solidFill>
                  <a:schemeClr val="bg1"/>
                </a:solidFill>
              </a:rPr>
              <a:t>/</a:t>
            </a:r>
            <a:r>
              <a:rPr lang="zh-CN" altLang="en-US" dirty="0">
                <a:solidFill>
                  <a:schemeClr val="bg1"/>
                </a:solidFill>
              </a:rPr>
              <a:t>端口 过滤</a:t>
            </a:r>
            <a:endParaRPr lang="en-US" altLang="zh-CN" dirty="0">
              <a:solidFill>
                <a:schemeClr val="bg1"/>
              </a:solidFill>
            </a:endParaRPr>
          </a:p>
          <a:p>
            <a:r>
              <a:rPr lang="en-US" altLang="zh-CN" dirty="0">
                <a:solidFill>
                  <a:schemeClr val="bg1"/>
                </a:solidFill>
              </a:rPr>
              <a:t>ETH/IPV4/TCP -&gt; action(queue, drop)</a:t>
            </a:r>
          </a:p>
          <a:p>
            <a:r>
              <a:rPr lang="en-US" altLang="zh-CN" dirty="0">
                <a:solidFill>
                  <a:schemeClr val="bg1"/>
                </a:solidFill>
              </a:rPr>
              <a:t>ETH/IPV6/TCP -&gt; action(queue, drop)</a:t>
            </a:r>
          </a:p>
          <a:p>
            <a:r>
              <a:rPr lang="en-US" altLang="zh-CN" dirty="0">
                <a:solidFill>
                  <a:schemeClr val="bg1"/>
                </a:solidFill>
              </a:rPr>
              <a:t>ETH/IPV4/UDP -&gt; action(queue, drop)</a:t>
            </a:r>
          </a:p>
          <a:p>
            <a:r>
              <a:rPr lang="en-US" altLang="zh-CN" dirty="0">
                <a:solidFill>
                  <a:schemeClr val="bg1"/>
                </a:solidFill>
              </a:rPr>
              <a:t>ETH/IPV6/UDP -&gt; action(queue, drop)</a:t>
            </a:r>
          </a:p>
          <a:p>
            <a:endParaRPr lang="en-US" altLang="zh-CN" dirty="0">
              <a:solidFill>
                <a:schemeClr val="bg1"/>
              </a:solidFill>
            </a:endParaRPr>
          </a:p>
          <a:p>
            <a:endParaRPr lang="zh-CN" altLang="en-US" dirty="0">
              <a:solidFill>
                <a:schemeClr val="bg1"/>
              </a:solidFill>
            </a:endParaRPr>
          </a:p>
        </p:txBody>
      </p:sp>
    </p:spTree>
    <p:extLst>
      <p:ext uri="{BB962C8B-B14F-4D97-AF65-F5344CB8AC3E}">
        <p14:creationId xmlns:p14="http://schemas.microsoft.com/office/powerpoint/2010/main" val="3634955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solidFill>
                  <a:schemeClr val="bg1"/>
                </a:solidFill>
                <a:latin typeface="+mj-ea"/>
              </a:rPr>
              <a:t>Flow Director </a:t>
            </a:r>
            <a:r>
              <a:rPr lang="zh-CN" altLang="en-US" b="1" dirty="0">
                <a:solidFill>
                  <a:schemeClr val="bg1"/>
                </a:solidFill>
                <a:latin typeface="+mj-ea"/>
              </a:rPr>
              <a:t>适用场景</a:t>
            </a:r>
            <a:endParaRPr lang="zh-CN" altLang="en-US" dirty="0"/>
          </a:p>
        </p:txBody>
      </p:sp>
      <p:sp>
        <p:nvSpPr>
          <p:cNvPr id="3" name="内容占位符 2"/>
          <p:cNvSpPr>
            <a:spLocks noGrp="1"/>
          </p:cNvSpPr>
          <p:nvPr>
            <p:ph idx="1"/>
          </p:nvPr>
        </p:nvSpPr>
        <p:spPr/>
        <p:txBody>
          <a:bodyPr>
            <a:normAutofit fontScale="92500" lnSpcReduction="10000"/>
          </a:bodyPr>
          <a:lstStyle/>
          <a:p>
            <a:r>
              <a:rPr lang="zh-CN" altLang="en-US" dirty="0">
                <a:solidFill>
                  <a:schemeClr val="bg1"/>
                </a:solidFill>
              </a:rPr>
              <a:t>根据 报文负载的前</a:t>
            </a:r>
            <a:r>
              <a:rPr lang="en-US" altLang="zh-CN" dirty="0">
                <a:solidFill>
                  <a:schemeClr val="bg1"/>
                </a:solidFill>
              </a:rPr>
              <a:t>16</a:t>
            </a:r>
            <a:r>
              <a:rPr lang="zh-CN" altLang="en-US" dirty="0">
                <a:solidFill>
                  <a:schemeClr val="bg1"/>
                </a:solidFill>
              </a:rPr>
              <a:t>字节内容 过滤</a:t>
            </a:r>
            <a:endParaRPr lang="en-US" altLang="zh-CN" dirty="0">
              <a:solidFill>
                <a:schemeClr val="bg1"/>
              </a:solidFill>
            </a:endParaRPr>
          </a:p>
          <a:p>
            <a:pPr marL="0" indent="0">
              <a:buNone/>
            </a:pPr>
            <a:endParaRPr lang="en-US" altLang="zh-CN" dirty="0">
              <a:solidFill>
                <a:schemeClr val="bg1"/>
              </a:solidFill>
            </a:endParaRPr>
          </a:p>
          <a:p>
            <a:r>
              <a:rPr lang="en-US" altLang="zh-CN" dirty="0">
                <a:solidFill>
                  <a:schemeClr val="bg1"/>
                </a:solidFill>
              </a:rPr>
              <a:t>ETH/IPV4/TCP/</a:t>
            </a:r>
            <a:r>
              <a:rPr lang="en-US" altLang="zh-CN" b="1" dirty="0">
                <a:solidFill>
                  <a:srgbClr val="FFFF00"/>
                </a:solidFill>
              </a:rPr>
              <a:t>RAW</a:t>
            </a:r>
            <a:r>
              <a:rPr lang="en-US" altLang="zh-CN" dirty="0">
                <a:solidFill>
                  <a:schemeClr val="bg1"/>
                </a:solidFill>
              </a:rPr>
              <a:t> -&gt; action(queue, drop)</a:t>
            </a:r>
          </a:p>
          <a:p>
            <a:r>
              <a:rPr lang="en-US" altLang="zh-CN" dirty="0">
                <a:solidFill>
                  <a:schemeClr val="bg1"/>
                </a:solidFill>
              </a:rPr>
              <a:t>ETH/IPV6/TCP/</a:t>
            </a:r>
            <a:r>
              <a:rPr lang="en-US" altLang="zh-CN" b="1" dirty="0">
                <a:solidFill>
                  <a:srgbClr val="FFFF00"/>
                </a:solidFill>
              </a:rPr>
              <a:t>RAW</a:t>
            </a:r>
            <a:r>
              <a:rPr lang="en-US" altLang="zh-CN" dirty="0">
                <a:solidFill>
                  <a:schemeClr val="bg1"/>
                </a:solidFill>
              </a:rPr>
              <a:t> -&gt; action(queue, drop)</a:t>
            </a:r>
          </a:p>
          <a:p>
            <a:r>
              <a:rPr lang="en-US" altLang="zh-CN" dirty="0">
                <a:solidFill>
                  <a:schemeClr val="bg1"/>
                </a:solidFill>
              </a:rPr>
              <a:t>ETH/IPV4/UDP/</a:t>
            </a:r>
            <a:r>
              <a:rPr lang="en-US" altLang="zh-CN" b="1" dirty="0">
                <a:solidFill>
                  <a:srgbClr val="FFFF00"/>
                </a:solidFill>
              </a:rPr>
              <a:t>RAW</a:t>
            </a:r>
            <a:r>
              <a:rPr lang="en-US" altLang="zh-CN" dirty="0">
                <a:solidFill>
                  <a:schemeClr val="bg1"/>
                </a:solidFill>
              </a:rPr>
              <a:t> -&gt; action(queue, drop)</a:t>
            </a:r>
          </a:p>
          <a:p>
            <a:r>
              <a:rPr lang="en-US" altLang="zh-CN" dirty="0">
                <a:solidFill>
                  <a:schemeClr val="bg1"/>
                </a:solidFill>
              </a:rPr>
              <a:t>ETH/IPV6/UDP/</a:t>
            </a:r>
            <a:r>
              <a:rPr lang="en-US" altLang="zh-CN" b="1" dirty="0">
                <a:solidFill>
                  <a:srgbClr val="FFFF00"/>
                </a:solidFill>
              </a:rPr>
              <a:t>RAW</a:t>
            </a:r>
            <a:r>
              <a:rPr lang="en-US" altLang="zh-CN" dirty="0">
                <a:solidFill>
                  <a:schemeClr val="bg1"/>
                </a:solidFill>
              </a:rPr>
              <a:t> -&gt; action(queue, drop)</a:t>
            </a:r>
          </a:p>
          <a:p>
            <a:pPr marL="0" indent="0">
              <a:buNone/>
            </a:pPr>
            <a:endParaRPr lang="en-US" altLang="zh-CN" sz="1200" dirty="0">
              <a:solidFill>
                <a:schemeClr val="bg1"/>
              </a:solidFill>
              <a:latin typeface="Comic Sans MS" panose="030F0702030302020204" pitchFamily="66" charset="0"/>
            </a:endParaRPr>
          </a:p>
          <a:p>
            <a:pPr marL="0" indent="0">
              <a:buNone/>
            </a:pPr>
            <a:r>
              <a:rPr lang="en-US" altLang="zh-CN" sz="1200" dirty="0">
                <a:solidFill>
                  <a:schemeClr val="bg1"/>
                </a:solidFill>
                <a:latin typeface="MS Gothic" panose="020B0609070205080204" pitchFamily="49" charset="-128"/>
                <a:ea typeface="MS Gothic" panose="020B0609070205080204" pitchFamily="49" charset="-128"/>
              </a:rPr>
              <a:t>spec[] = {0x97, 0x11, 0x00, 0x00, 0x00, 0x00, 0x00, 0x00, 0x00, 0x00, 0x00, 0x00, 0x00, 0x00};</a:t>
            </a:r>
          </a:p>
          <a:p>
            <a:pPr marL="0" indent="0">
              <a:buNone/>
            </a:pPr>
            <a:r>
              <a:rPr lang="en-US" altLang="zh-CN" sz="1200" dirty="0">
                <a:solidFill>
                  <a:schemeClr val="bg1"/>
                </a:solidFill>
                <a:latin typeface="MS Gothic" panose="020B0609070205080204" pitchFamily="49" charset="-128"/>
                <a:ea typeface="MS Gothic" panose="020B0609070205080204" pitchFamily="49" charset="-128"/>
              </a:rPr>
              <a:t>mask[] = {0xff, 0xff, 0x00, 0x00, 0x00, 0x00, 0x00, 0x00, 0x00, 0x00, 0x00, 0x00, 0x00, 0x3f};</a:t>
            </a:r>
          </a:p>
          <a:p>
            <a:pPr marL="0" indent="0">
              <a:buNone/>
            </a:pPr>
            <a:endParaRPr lang="en-US" altLang="zh-CN" sz="1200" dirty="0">
              <a:solidFill>
                <a:schemeClr val="bg1"/>
              </a:solidFill>
              <a:latin typeface="MS Gothic" panose="020B0609070205080204" pitchFamily="49" charset="-128"/>
              <a:ea typeface="MS Gothic" panose="020B0609070205080204" pitchFamily="49" charset="-128"/>
            </a:endParaRPr>
          </a:p>
          <a:p>
            <a:pPr marL="0" indent="0">
              <a:buNone/>
            </a:pPr>
            <a:r>
              <a:rPr lang="en-US" altLang="zh-CN" sz="1200" dirty="0">
                <a:solidFill>
                  <a:schemeClr val="bg1"/>
                </a:solidFill>
                <a:latin typeface="MS Gothic" panose="020B0609070205080204" pitchFamily="49" charset="-128"/>
                <a:ea typeface="MS Gothic" panose="020B0609070205080204" pitchFamily="49" charset="-128"/>
              </a:rPr>
              <a:t>spec[] = {'G',  'E',  'T',  ' ',  '/',  '</a:t>
            </a:r>
            <a:r>
              <a:rPr lang="en-US" altLang="zh-CN" sz="1200" dirty="0" err="1">
                <a:solidFill>
                  <a:schemeClr val="bg1"/>
                </a:solidFill>
                <a:latin typeface="MS Gothic" panose="020B0609070205080204" pitchFamily="49" charset="-128"/>
                <a:ea typeface="MS Gothic" panose="020B0609070205080204" pitchFamily="49" charset="-128"/>
              </a:rPr>
              <a:t>i</a:t>
            </a:r>
            <a:r>
              <a:rPr lang="en-US" altLang="zh-CN" sz="1200" dirty="0">
                <a:solidFill>
                  <a:schemeClr val="bg1"/>
                </a:solidFill>
                <a:latin typeface="MS Gothic" panose="020B0609070205080204" pitchFamily="49" charset="-128"/>
                <a:ea typeface="MS Gothic" panose="020B0609070205080204" pitchFamily="49" charset="-128"/>
              </a:rPr>
              <a:t>',  'n',  'd',  'e',  'x',  '.',  'h',  't',  'm',  'l' };</a:t>
            </a:r>
          </a:p>
          <a:p>
            <a:pPr marL="0" indent="0">
              <a:buNone/>
            </a:pPr>
            <a:r>
              <a:rPr lang="en-US" altLang="zh-CN" sz="1200" dirty="0">
                <a:solidFill>
                  <a:schemeClr val="bg1"/>
                </a:solidFill>
                <a:latin typeface="MS Gothic" panose="020B0609070205080204" pitchFamily="49" charset="-128"/>
                <a:ea typeface="MS Gothic" panose="020B0609070205080204" pitchFamily="49" charset="-128"/>
              </a:rPr>
              <a:t>mask[] = {0xff, 0xff, 0xff, 0xff, 0xff, 0xff, 0xff, 0xff, 0xff, 0xff, 0xff, 0xff, 0xff, 0xff, 0xff};</a:t>
            </a:r>
          </a:p>
        </p:txBody>
      </p:sp>
    </p:spTree>
    <p:extLst>
      <p:ext uri="{BB962C8B-B14F-4D97-AF65-F5344CB8AC3E}">
        <p14:creationId xmlns:p14="http://schemas.microsoft.com/office/powerpoint/2010/main" val="3277981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a:solidFill>
                  <a:schemeClr val="bg1"/>
                </a:solidFill>
                <a:latin typeface="+mj-ea"/>
              </a:rPr>
              <a:t>Flow Director </a:t>
            </a:r>
            <a:r>
              <a:rPr lang="zh-CN" altLang="en-US" b="1">
                <a:solidFill>
                  <a:schemeClr val="bg1"/>
                </a:solidFill>
                <a:latin typeface="+mj-ea"/>
              </a:rPr>
              <a:t>适用场景</a:t>
            </a:r>
            <a:endParaRPr lang="zh-CN" altLang="en-US"/>
          </a:p>
        </p:txBody>
      </p:sp>
      <p:sp>
        <p:nvSpPr>
          <p:cNvPr id="3" name="内容占位符 2"/>
          <p:cNvSpPr>
            <a:spLocks noGrp="1"/>
          </p:cNvSpPr>
          <p:nvPr>
            <p:ph idx="1"/>
          </p:nvPr>
        </p:nvSpPr>
        <p:spPr>
          <a:xfrm>
            <a:off x="838199" y="1825625"/>
            <a:ext cx="11157065" cy="4351338"/>
          </a:xfrm>
        </p:spPr>
        <p:txBody>
          <a:bodyPr>
            <a:normAutofit/>
          </a:bodyPr>
          <a:lstStyle/>
          <a:p>
            <a:pPr marL="0" indent="0">
              <a:buNone/>
            </a:pPr>
            <a:r>
              <a:rPr lang="zh-CN" altLang="en-US">
                <a:solidFill>
                  <a:schemeClr val="bg1"/>
                </a:solidFill>
              </a:rPr>
              <a:t>支持 </a:t>
            </a:r>
            <a:r>
              <a:rPr lang="en-US" altLang="zh-CN">
                <a:solidFill>
                  <a:schemeClr val="bg1"/>
                </a:solidFill>
              </a:rPr>
              <a:t>GTP</a:t>
            </a:r>
          </a:p>
          <a:p>
            <a:pPr marL="0" indent="0">
              <a:buNone/>
            </a:pPr>
            <a:endParaRPr lang="en-US" altLang="zh-CN">
              <a:solidFill>
                <a:schemeClr val="bg1"/>
              </a:solidFill>
            </a:endParaRPr>
          </a:p>
          <a:p>
            <a:r>
              <a:rPr lang="en-US" altLang="zh-CN" sz="2400">
                <a:solidFill>
                  <a:schemeClr val="bg1"/>
                </a:solidFill>
              </a:rPr>
              <a:t>ETH/{IPV4/IPV6}/</a:t>
            </a:r>
            <a:r>
              <a:rPr lang="en-US" altLang="zh-CN" sz="2400" b="1">
                <a:solidFill>
                  <a:srgbClr val="FFFF00"/>
                </a:solidFill>
              </a:rPr>
              <a:t>GTP</a:t>
            </a:r>
            <a:r>
              <a:rPr lang="en-US" altLang="zh-CN" sz="2400">
                <a:solidFill>
                  <a:schemeClr val="bg1"/>
                </a:solidFill>
              </a:rPr>
              <a:t>/{IPV4/IPV6} -&gt; action(queue, drop)</a:t>
            </a:r>
          </a:p>
          <a:p>
            <a:pPr marL="0" indent="0">
              <a:buNone/>
            </a:pPr>
            <a:endParaRPr lang="en-US" altLang="zh-CN" sz="2200">
              <a:solidFill>
                <a:schemeClr val="bg1"/>
              </a:solidFill>
            </a:endParaRPr>
          </a:p>
          <a:p>
            <a:pPr marL="0" indent="0">
              <a:buNone/>
            </a:pPr>
            <a:r>
              <a:rPr lang="en-US" altLang="zh-CN" sz="2400">
                <a:solidFill>
                  <a:schemeClr val="bg1"/>
                </a:solidFill>
              </a:rPr>
              <a:t>E810</a:t>
            </a:r>
            <a:r>
              <a:rPr lang="zh-CN" altLang="en-US" sz="2400">
                <a:solidFill>
                  <a:schemeClr val="bg1"/>
                </a:solidFill>
              </a:rPr>
              <a:t>网卡</a:t>
            </a:r>
            <a:r>
              <a:rPr lang="en-US" altLang="zh-CN" sz="2400">
                <a:solidFill>
                  <a:schemeClr val="bg1"/>
                </a:solidFill>
              </a:rPr>
              <a:t> </a:t>
            </a:r>
            <a:r>
              <a:rPr lang="zh-CN" altLang="en-US" sz="2400">
                <a:solidFill>
                  <a:schemeClr val="bg1"/>
                </a:solidFill>
              </a:rPr>
              <a:t>支持更长 </a:t>
            </a:r>
            <a:r>
              <a:rPr lang="zh-CN" altLang="en-US" sz="2400">
                <a:solidFill>
                  <a:srgbClr val="FF0000"/>
                </a:solidFill>
                <a:sym typeface="Wingdings" panose="05000000000000000000" pitchFamily="2" charset="2"/>
              </a:rPr>
              <a:t></a:t>
            </a:r>
            <a:endParaRPr lang="en-US" altLang="zh-CN" sz="2400">
              <a:solidFill>
                <a:srgbClr val="FF0000"/>
              </a:solidFill>
            </a:endParaRPr>
          </a:p>
          <a:p>
            <a:r>
              <a:rPr lang="en-US" altLang="zh-CN" sz="2400">
                <a:solidFill>
                  <a:schemeClr val="bg1"/>
                </a:solidFill>
              </a:rPr>
              <a:t>ETH/{IPV4/IPV6}/GTP/{IPV4/IPV6}/</a:t>
            </a:r>
            <a:r>
              <a:rPr lang="en-US" altLang="zh-CN" sz="2400" b="1">
                <a:solidFill>
                  <a:srgbClr val="FFFF00"/>
                </a:solidFill>
              </a:rPr>
              <a:t>{TCP/UDP} </a:t>
            </a:r>
            <a:r>
              <a:rPr lang="en-US" altLang="zh-CN" sz="2400">
                <a:solidFill>
                  <a:schemeClr val="bg1"/>
                </a:solidFill>
              </a:rPr>
              <a:t>-&gt; action(queue, drop)</a:t>
            </a:r>
          </a:p>
          <a:p>
            <a:endParaRPr lang="en-US" altLang="zh-CN" sz="2400">
              <a:solidFill>
                <a:schemeClr val="bg1"/>
              </a:solidFill>
            </a:endParaRPr>
          </a:p>
          <a:p>
            <a:r>
              <a:rPr lang="en-US" altLang="zh-CN" sz="2000">
                <a:solidFill>
                  <a:schemeClr val="bg1"/>
                </a:solidFill>
              </a:rPr>
              <a:t>ETH/{IPV4/IPV6}/GTP/{IPV4/IPV6}/{TCP/UDP}/RAW -&gt; action(queue, drop)</a:t>
            </a:r>
          </a:p>
          <a:p>
            <a:endParaRPr lang="en-US" altLang="zh-CN" sz="2200">
              <a:solidFill>
                <a:schemeClr val="bg1"/>
              </a:solidFill>
            </a:endParaRPr>
          </a:p>
        </p:txBody>
      </p:sp>
    </p:spTree>
    <p:extLst>
      <p:ext uri="{BB962C8B-B14F-4D97-AF65-F5344CB8AC3E}">
        <p14:creationId xmlns:p14="http://schemas.microsoft.com/office/powerpoint/2010/main" val="712457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a:solidFill>
                  <a:schemeClr val="bg1"/>
                </a:solidFill>
                <a:latin typeface="+mj-ea"/>
              </a:rPr>
              <a:t>Flow Director </a:t>
            </a:r>
            <a:r>
              <a:rPr lang="zh-CN" altLang="en-US" b="1">
                <a:solidFill>
                  <a:schemeClr val="bg1"/>
                </a:solidFill>
                <a:latin typeface="+mj-ea"/>
              </a:rPr>
              <a:t>不足 </a:t>
            </a:r>
            <a:r>
              <a:rPr lang="en-US" altLang="zh-CN" b="1">
                <a:solidFill>
                  <a:schemeClr val="bg1"/>
                </a:solidFill>
                <a:latin typeface="+mj-ea"/>
              </a:rPr>
              <a:t>(</a:t>
            </a:r>
            <a:r>
              <a:rPr lang="zh-CN" altLang="en-US" b="1">
                <a:solidFill>
                  <a:schemeClr val="bg1"/>
                </a:solidFill>
                <a:latin typeface="+mj-ea"/>
              </a:rPr>
              <a:t>类型</a:t>
            </a:r>
            <a:r>
              <a:rPr lang="en-US" altLang="zh-CN" b="1">
                <a:solidFill>
                  <a:schemeClr val="bg1"/>
                </a:solidFill>
                <a:latin typeface="+mj-ea"/>
              </a:rPr>
              <a:t>)</a:t>
            </a:r>
            <a:endParaRPr lang="zh-CN" altLang="en-US"/>
          </a:p>
        </p:txBody>
      </p:sp>
      <p:sp>
        <p:nvSpPr>
          <p:cNvPr id="3" name="内容占位符 2"/>
          <p:cNvSpPr>
            <a:spLocks noGrp="1"/>
          </p:cNvSpPr>
          <p:nvPr>
            <p:ph idx="1"/>
          </p:nvPr>
        </p:nvSpPr>
        <p:spPr>
          <a:xfrm>
            <a:off x="838199" y="1825625"/>
            <a:ext cx="11157065" cy="4351338"/>
          </a:xfrm>
        </p:spPr>
        <p:txBody>
          <a:bodyPr>
            <a:normAutofit/>
          </a:bodyPr>
          <a:lstStyle/>
          <a:p>
            <a:pPr marL="0" indent="0">
              <a:buNone/>
            </a:pPr>
            <a:r>
              <a:rPr lang="en-US" altLang="zh-CN" sz="2000">
                <a:solidFill>
                  <a:schemeClr val="bg1"/>
                </a:solidFill>
              </a:rPr>
              <a:t>i40e </a:t>
            </a:r>
            <a:r>
              <a:rPr lang="zh-CN" altLang="en-US" sz="2000">
                <a:solidFill>
                  <a:schemeClr val="bg1"/>
                </a:solidFill>
              </a:rPr>
              <a:t>驱动不支持  </a:t>
            </a:r>
            <a:r>
              <a:rPr lang="en-US" altLang="zh-CN" sz="2000">
                <a:solidFill>
                  <a:schemeClr val="bg1"/>
                </a:solidFill>
              </a:rPr>
              <a:t>GTP </a:t>
            </a:r>
            <a:r>
              <a:rPr lang="zh-CN" altLang="en-US" sz="2000">
                <a:solidFill>
                  <a:schemeClr val="bg1"/>
                </a:solidFill>
              </a:rPr>
              <a:t>隧道内匹配 传输层</a:t>
            </a:r>
            <a:endParaRPr lang="en-US" altLang="zh-CN" sz="2000">
              <a:solidFill>
                <a:schemeClr val="bg1"/>
              </a:solidFill>
            </a:endParaRPr>
          </a:p>
          <a:p>
            <a:r>
              <a:rPr lang="en-US" altLang="zh-CN" sz="2000">
                <a:solidFill>
                  <a:schemeClr val="bg1"/>
                </a:solidFill>
              </a:rPr>
              <a:t>ETH/{IPV4/IPV6}/GTP/{IPV4/IPV6}/</a:t>
            </a:r>
            <a:r>
              <a:rPr lang="en-US" altLang="zh-CN" sz="2000" b="1">
                <a:solidFill>
                  <a:srgbClr val="FFFF00"/>
                </a:solidFill>
              </a:rPr>
              <a:t>{TCP/UDP}</a:t>
            </a:r>
            <a:r>
              <a:rPr lang="en-US" altLang="zh-CN" sz="2000">
                <a:solidFill>
                  <a:schemeClr val="bg1"/>
                </a:solidFill>
              </a:rPr>
              <a:t>         -&gt; action(queue, drop)</a:t>
            </a:r>
          </a:p>
          <a:p>
            <a:pPr marL="0" indent="0">
              <a:buNone/>
            </a:pPr>
            <a:endParaRPr lang="en-US" altLang="zh-CN" sz="2000">
              <a:solidFill>
                <a:schemeClr val="bg1"/>
              </a:solidFill>
            </a:endParaRPr>
          </a:p>
          <a:p>
            <a:pPr marL="0" indent="0">
              <a:buNone/>
            </a:pPr>
            <a:r>
              <a:rPr lang="en-US" altLang="zh-CN" sz="2000">
                <a:solidFill>
                  <a:schemeClr val="bg1"/>
                </a:solidFill>
              </a:rPr>
              <a:t>ice </a:t>
            </a:r>
            <a:r>
              <a:rPr lang="zh-CN" altLang="en-US" sz="2000">
                <a:solidFill>
                  <a:schemeClr val="bg1"/>
                </a:solidFill>
              </a:rPr>
              <a:t>驱动不支持  </a:t>
            </a:r>
            <a:r>
              <a:rPr lang="en-US" altLang="zh-CN" sz="2000">
                <a:solidFill>
                  <a:schemeClr val="bg1"/>
                </a:solidFill>
              </a:rPr>
              <a:t>GTP </a:t>
            </a:r>
            <a:r>
              <a:rPr lang="zh-CN" altLang="en-US" sz="2000">
                <a:solidFill>
                  <a:schemeClr val="bg1"/>
                </a:solidFill>
              </a:rPr>
              <a:t>隧道内 匹配 传输层的负载 </a:t>
            </a:r>
            <a:endParaRPr lang="en-US" altLang="zh-CN" sz="2000">
              <a:solidFill>
                <a:schemeClr val="bg1"/>
              </a:solidFill>
            </a:endParaRPr>
          </a:p>
          <a:p>
            <a:r>
              <a:rPr lang="en-US" altLang="zh-CN" sz="2000">
                <a:solidFill>
                  <a:schemeClr val="bg1"/>
                </a:solidFill>
              </a:rPr>
              <a:t>ETH/{IPV4/IPV6}/GTP/{IPV4/IPV6}/{TCP/UDP}/</a:t>
            </a:r>
            <a:r>
              <a:rPr lang="en-US" altLang="zh-CN" sz="2000" b="1">
                <a:solidFill>
                  <a:srgbClr val="FFFF00"/>
                </a:solidFill>
              </a:rPr>
              <a:t>RAW</a:t>
            </a:r>
            <a:r>
              <a:rPr lang="en-US" altLang="zh-CN" sz="2000">
                <a:solidFill>
                  <a:schemeClr val="bg1"/>
                </a:solidFill>
              </a:rPr>
              <a:t> -&gt; action(queue, drop)</a:t>
            </a:r>
          </a:p>
          <a:p>
            <a:endParaRPr lang="en-US" altLang="zh-CN" sz="2200">
              <a:solidFill>
                <a:schemeClr val="bg1"/>
              </a:solidFill>
            </a:endParaRPr>
          </a:p>
          <a:p>
            <a:pPr marL="0" indent="0">
              <a:buNone/>
            </a:pPr>
            <a:endParaRPr lang="en-US" altLang="zh-CN" sz="2200">
              <a:solidFill>
                <a:schemeClr val="bg1"/>
              </a:solidFill>
            </a:endParaRPr>
          </a:p>
        </p:txBody>
      </p:sp>
    </p:spTree>
    <p:extLst>
      <p:ext uri="{BB962C8B-B14F-4D97-AF65-F5344CB8AC3E}">
        <p14:creationId xmlns:p14="http://schemas.microsoft.com/office/powerpoint/2010/main" val="2789645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a:solidFill>
                  <a:schemeClr val="bg1"/>
                </a:solidFill>
                <a:latin typeface="+mj-ea"/>
              </a:rPr>
              <a:t>Flow Director </a:t>
            </a:r>
            <a:r>
              <a:rPr lang="zh-CN" altLang="en-US" b="1">
                <a:solidFill>
                  <a:schemeClr val="bg1"/>
                </a:solidFill>
                <a:latin typeface="+mj-ea"/>
              </a:rPr>
              <a:t>不足</a:t>
            </a:r>
            <a:r>
              <a:rPr lang="en-US" altLang="zh-CN" b="1">
                <a:solidFill>
                  <a:schemeClr val="bg1"/>
                </a:solidFill>
                <a:latin typeface="+mj-ea"/>
              </a:rPr>
              <a:t>(</a:t>
            </a:r>
            <a:r>
              <a:rPr lang="zh-CN" altLang="en-US" b="1">
                <a:solidFill>
                  <a:schemeClr val="bg1"/>
                </a:solidFill>
                <a:latin typeface="+mj-ea"/>
              </a:rPr>
              <a:t>掩码限制</a:t>
            </a:r>
            <a:r>
              <a:rPr lang="en-US" altLang="zh-CN" b="1">
                <a:solidFill>
                  <a:schemeClr val="bg1"/>
                </a:solidFill>
                <a:latin typeface="+mj-ea"/>
              </a:rPr>
              <a:t>)</a:t>
            </a:r>
            <a:endParaRPr lang="zh-CN" altLang="en-US"/>
          </a:p>
        </p:txBody>
      </p:sp>
      <p:sp>
        <p:nvSpPr>
          <p:cNvPr id="3" name="内容占位符 2"/>
          <p:cNvSpPr>
            <a:spLocks noGrp="1"/>
          </p:cNvSpPr>
          <p:nvPr>
            <p:ph idx="1"/>
          </p:nvPr>
        </p:nvSpPr>
        <p:spPr>
          <a:xfrm>
            <a:off x="838199" y="1825625"/>
            <a:ext cx="11157065" cy="4351338"/>
          </a:xfrm>
        </p:spPr>
        <p:txBody>
          <a:bodyPr>
            <a:normAutofit/>
          </a:bodyPr>
          <a:lstStyle/>
          <a:p>
            <a:r>
              <a:rPr lang="en-US" altLang="zh-CN" b="1" dirty="0">
                <a:solidFill>
                  <a:srgbClr val="FFFF00"/>
                </a:solidFill>
              </a:rPr>
              <a:t>RTE_FLOW_ITEM_TYPE_RAW </a:t>
            </a:r>
            <a:r>
              <a:rPr lang="zh-CN" altLang="en-US" b="1" dirty="0">
                <a:solidFill>
                  <a:srgbClr val="FFFF00"/>
                </a:solidFill>
              </a:rPr>
              <a:t>的掩码限制</a:t>
            </a:r>
            <a:endParaRPr lang="en-US" altLang="zh-CN" sz="2200" b="1" dirty="0">
              <a:solidFill>
                <a:srgbClr val="FFFF00"/>
              </a:solidFill>
            </a:endParaRPr>
          </a:p>
          <a:p>
            <a:pPr marL="0" indent="0">
              <a:buNone/>
            </a:pPr>
            <a:r>
              <a:rPr lang="zh-CN" altLang="en-US" sz="1200" dirty="0">
                <a:solidFill>
                  <a:schemeClr val="bg1"/>
                </a:solidFill>
                <a:highlight>
                  <a:srgbClr val="FF0000"/>
                </a:highlight>
              </a:rPr>
              <a:t>当掩码长度相同</a:t>
            </a:r>
            <a:r>
              <a:rPr lang="en-US" altLang="zh-CN" sz="1200" dirty="0">
                <a:solidFill>
                  <a:schemeClr val="bg1"/>
                </a:solidFill>
                <a:highlight>
                  <a:srgbClr val="FF0000"/>
                </a:highlight>
              </a:rPr>
              <a:t>, </a:t>
            </a:r>
            <a:r>
              <a:rPr lang="zh-CN" altLang="en-US" sz="1200" dirty="0">
                <a:solidFill>
                  <a:schemeClr val="bg1"/>
                </a:solidFill>
                <a:highlight>
                  <a:srgbClr val="FF0000"/>
                </a:highlight>
              </a:rPr>
              <a:t>掩码</a:t>
            </a:r>
            <a:r>
              <a:rPr lang="en-US" altLang="zh-CN" sz="1200" dirty="0">
                <a:solidFill>
                  <a:schemeClr val="bg1"/>
                </a:solidFill>
                <a:highlight>
                  <a:srgbClr val="FF0000"/>
                </a:highlight>
              </a:rPr>
              <a:t>bit</a:t>
            </a:r>
            <a:r>
              <a:rPr lang="zh-CN" altLang="en-US" sz="1200" dirty="0">
                <a:solidFill>
                  <a:schemeClr val="bg1"/>
                </a:solidFill>
                <a:highlight>
                  <a:srgbClr val="FF0000"/>
                </a:highlight>
              </a:rPr>
              <a:t>相同</a:t>
            </a:r>
            <a:r>
              <a:rPr lang="en-US" altLang="zh-CN" sz="1200" dirty="0">
                <a:solidFill>
                  <a:schemeClr val="bg1"/>
                </a:solidFill>
                <a:highlight>
                  <a:srgbClr val="FF0000"/>
                </a:highlight>
              </a:rPr>
              <a:t>, </a:t>
            </a:r>
            <a:r>
              <a:rPr lang="zh-CN" altLang="en-US" sz="1200" dirty="0">
                <a:solidFill>
                  <a:schemeClr val="bg1"/>
                </a:solidFill>
                <a:highlight>
                  <a:srgbClr val="FF0000"/>
                </a:highlight>
              </a:rPr>
              <a:t>可以创建多条规则</a:t>
            </a:r>
            <a:r>
              <a:rPr lang="en-US" altLang="zh-CN" sz="1200" dirty="0">
                <a:solidFill>
                  <a:schemeClr val="bg1"/>
                </a:solidFill>
                <a:highlight>
                  <a:srgbClr val="FF0000"/>
                </a:highlight>
              </a:rPr>
              <a:t>.</a:t>
            </a:r>
          </a:p>
          <a:p>
            <a:pPr marL="0" indent="0">
              <a:buNone/>
            </a:pPr>
            <a:r>
              <a:rPr lang="en-US" altLang="zh-CN" sz="1200" dirty="0">
                <a:solidFill>
                  <a:schemeClr val="bg1"/>
                </a:solidFill>
              </a:rPr>
              <a:t> ./</a:t>
            </a:r>
            <a:r>
              <a:rPr lang="en-US" altLang="zh-CN" sz="1200" dirty="0" err="1">
                <a:solidFill>
                  <a:schemeClr val="bg1"/>
                </a:solidFill>
              </a:rPr>
              <a:t>testpmd</a:t>
            </a:r>
            <a:r>
              <a:rPr lang="en-US" altLang="zh-CN" sz="1200" dirty="0">
                <a:solidFill>
                  <a:schemeClr val="bg1"/>
                </a:solidFill>
              </a:rPr>
              <a:t> -l 0-9 -n 4 -- -</a:t>
            </a:r>
            <a:r>
              <a:rPr lang="en-US" altLang="zh-CN" sz="1200" dirty="0" err="1">
                <a:solidFill>
                  <a:schemeClr val="bg1"/>
                </a:solidFill>
              </a:rPr>
              <a:t>i</a:t>
            </a:r>
            <a:r>
              <a:rPr lang="en-US" altLang="zh-CN" sz="1200" dirty="0">
                <a:solidFill>
                  <a:schemeClr val="bg1"/>
                </a:solidFill>
              </a:rPr>
              <a:t> --</a:t>
            </a:r>
            <a:r>
              <a:rPr lang="en-US" altLang="zh-CN" sz="1200" dirty="0" err="1">
                <a:solidFill>
                  <a:schemeClr val="bg1"/>
                </a:solidFill>
              </a:rPr>
              <a:t>nb</a:t>
            </a:r>
            <a:r>
              <a:rPr lang="en-US" altLang="zh-CN" sz="1200" dirty="0">
                <a:solidFill>
                  <a:schemeClr val="bg1"/>
                </a:solidFill>
              </a:rPr>
              <a:t>-cores=8 --</a:t>
            </a:r>
            <a:r>
              <a:rPr lang="en-US" altLang="zh-CN" sz="1200" dirty="0" err="1">
                <a:solidFill>
                  <a:schemeClr val="bg1"/>
                </a:solidFill>
              </a:rPr>
              <a:t>rxq</a:t>
            </a:r>
            <a:r>
              <a:rPr lang="en-US" altLang="zh-CN" sz="1200" dirty="0">
                <a:solidFill>
                  <a:schemeClr val="bg1"/>
                </a:solidFill>
              </a:rPr>
              <a:t>=4 --</a:t>
            </a:r>
            <a:r>
              <a:rPr lang="en-US" altLang="zh-CN" sz="1200" dirty="0" err="1">
                <a:solidFill>
                  <a:schemeClr val="bg1"/>
                </a:solidFill>
              </a:rPr>
              <a:t>txq</a:t>
            </a:r>
            <a:r>
              <a:rPr lang="en-US" altLang="zh-CN" sz="1200" dirty="0">
                <a:solidFill>
                  <a:schemeClr val="bg1"/>
                </a:solidFill>
              </a:rPr>
              <a:t>=4 --disable-</a:t>
            </a:r>
            <a:r>
              <a:rPr lang="en-US" altLang="zh-CN" sz="1200" dirty="0" err="1">
                <a:solidFill>
                  <a:schemeClr val="bg1"/>
                </a:solidFill>
              </a:rPr>
              <a:t>rss</a:t>
            </a:r>
            <a:r>
              <a:rPr lang="en-US" altLang="zh-CN" sz="1200" dirty="0">
                <a:solidFill>
                  <a:schemeClr val="bg1"/>
                </a:solidFill>
              </a:rPr>
              <a:t> --pkt-filter-mode=perfect</a:t>
            </a:r>
          </a:p>
          <a:p>
            <a:pPr marL="0" indent="0">
              <a:buNone/>
            </a:pPr>
            <a:r>
              <a:rPr lang="en-US" altLang="zh-CN" sz="1200" dirty="0">
                <a:solidFill>
                  <a:schemeClr val="bg1"/>
                </a:solidFill>
              </a:rPr>
              <a:t>flow create 0 ingress pattern eth / ipv4 / </a:t>
            </a:r>
            <a:r>
              <a:rPr lang="en-US" altLang="zh-CN" sz="1200" dirty="0" err="1">
                <a:solidFill>
                  <a:schemeClr val="bg1"/>
                </a:solidFill>
              </a:rPr>
              <a:t>tcp</a:t>
            </a:r>
            <a:r>
              <a:rPr lang="en-US" altLang="zh-CN" sz="1200" dirty="0">
                <a:solidFill>
                  <a:schemeClr val="bg1"/>
                </a:solidFill>
              </a:rPr>
              <a:t> / raw relative is 1  offset is 0  pattern is POST   / end actions queue index 1 / end</a:t>
            </a:r>
          </a:p>
          <a:p>
            <a:pPr marL="0" indent="0">
              <a:buNone/>
            </a:pPr>
            <a:r>
              <a:rPr lang="en-US" altLang="zh-CN" sz="1200" dirty="0">
                <a:solidFill>
                  <a:schemeClr val="bg1"/>
                </a:solidFill>
              </a:rPr>
              <a:t>flow create 0 ingress pattern eth / ipv4 / </a:t>
            </a:r>
            <a:r>
              <a:rPr lang="en-US" altLang="zh-CN" sz="1200" dirty="0" err="1">
                <a:solidFill>
                  <a:schemeClr val="bg1"/>
                </a:solidFill>
              </a:rPr>
              <a:t>tcp</a:t>
            </a:r>
            <a:r>
              <a:rPr lang="en-US" altLang="zh-CN" sz="1200" dirty="0">
                <a:solidFill>
                  <a:schemeClr val="bg1"/>
                </a:solidFill>
              </a:rPr>
              <a:t> / raw relative is 1  offset is 0  pattern is HEAD   / end actions queue index 1 / end</a:t>
            </a:r>
          </a:p>
          <a:p>
            <a:pPr marL="0" indent="0">
              <a:buNone/>
            </a:pPr>
            <a:r>
              <a:rPr lang="en-US" altLang="zh-CN" sz="1200" dirty="0">
                <a:solidFill>
                  <a:schemeClr val="bg1"/>
                </a:solidFill>
              </a:rPr>
              <a:t>#OK </a:t>
            </a:r>
          </a:p>
          <a:p>
            <a:pPr marL="0" indent="0">
              <a:buNone/>
            </a:pPr>
            <a:endParaRPr lang="en-US" altLang="zh-CN" sz="2200" b="1" dirty="0">
              <a:solidFill>
                <a:srgbClr val="FFFF00"/>
              </a:solidFill>
            </a:endParaRPr>
          </a:p>
          <a:p>
            <a:pPr marL="0" indent="0">
              <a:buNone/>
            </a:pPr>
            <a:r>
              <a:rPr lang="zh-CN" altLang="en-US" sz="1200" dirty="0">
                <a:solidFill>
                  <a:schemeClr val="bg1"/>
                </a:solidFill>
                <a:highlight>
                  <a:srgbClr val="FF0000"/>
                </a:highlight>
              </a:rPr>
              <a:t>当掩码不同</a:t>
            </a:r>
            <a:r>
              <a:rPr lang="en-US" altLang="zh-CN" sz="1200" dirty="0">
                <a:solidFill>
                  <a:schemeClr val="bg1"/>
                </a:solidFill>
                <a:highlight>
                  <a:srgbClr val="FF0000"/>
                </a:highlight>
              </a:rPr>
              <a:t>, </a:t>
            </a:r>
            <a:r>
              <a:rPr lang="zh-CN" altLang="en-US" sz="1200" dirty="0">
                <a:solidFill>
                  <a:schemeClr val="bg1"/>
                </a:solidFill>
                <a:highlight>
                  <a:srgbClr val="FF0000"/>
                </a:highlight>
              </a:rPr>
              <a:t>无法创建规则</a:t>
            </a:r>
            <a:r>
              <a:rPr lang="en-US" altLang="zh-CN" sz="1200" dirty="0">
                <a:solidFill>
                  <a:schemeClr val="bg1"/>
                </a:solidFill>
                <a:highlight>
                  <a:srgbClr val="FF0000"/>
                </a:highlight>
              </a:rPr>
              <a:t>.</a:t>
            </a:r>
          </a:p>
          <a:p>
            <a:pPr marL="0" indent="0">
              <a:buNone/>
            </a:pPr>
            <a:r>
              <a:rPr lang="en-US" altLang="zh-CN" sz="1200" dirty="0">
                <a:solidFill>
                  <a:schemeClr val="bg1"/>
                </a:solidFill>
              </a:rPr>
              <a:t> ./</a:t>
            </a:r>
            <a:r>
              <a:rPr lang="en-US" altLang="zh-CN" sz="1200" dirty="0" err="1">
                <a:solidFill>
                  <a:schemeClr val="bg1"/>
                </a:solidFill>
              </a:rPr>
              <a:t>testpmd</a:t>
            </a:r>
            <a:r>
              <a:rPr lang="en-US" altLang="zh-CN" sz="1200" dirty="0">
                <a:solidFill>
                  <a:schemeClr val="bg1"/>
                </a:solidFill>
              </a:rPr>
              <a:t> -l 0-9 -n 4 -- -</a:t>
            </a:r>
            <a:r>
              <a:rPr lang="en-US" altLang="zh-CN" sz="1200" dirty="0" err="1">
                <a:solidFill>
                  <a:schemeClr val="bg1"/>
                </a:solidFill>
              </a:rPr>
              <a:t>i</a:t>
            </a:r>
            <a:r>
              <a:rPr lang="en-US" altLang="zh-CN" sz="1200" dirty="0">
                <a:solidFill>
                  <a:schemeClr val="bg1"/>
                </a:solidFill>
              </a:rPr>
              <a:t> --</a:t>
            </a:r>
            <a:r>
              <a:rPr lang="en-US" altLang="zh-CN" sz="1200" dirty="0" err="1">
                <a:solidFill>
                  <a:schemeClr val="bg1"/>
                </a:solidFill>
              </a:rPr>
              <a:t>nb</a:t>
            </a:r>
            <a:r>
              <a:rPr lang="en-US" altLang="zh-CN" sz="1200" dirty="0">
                <a:solidFill>
                  <a:schemeClr val="bg1"/>
                </a:solidFill>
              </a:rPr>
              <a:t>-cores=8 --</a:t>
            </a:r>
            <a:r>
              <a:rPr lang="en-US" altLang="zh-CN" sz="1200" dirty="0" err="1">
                <a:solidFill>
                  <a:schemeClr val="bg1"/>
                </a:solidFill>
              </a:rPr>
              <a:t>rxq</a:t>
            </a:r>
            <a:r>
              <a:rPr lang="en-US" altLang="zh-CN" sz="1200" dirty="0">
                <a:solidFill>
                  <a:schemeClr val="bg1"/>
                </a:solidFill>
              </a:rPr>
              <a:t>=4 --</a:t>
            </a:r>
            <a:r>
              <a:rPr lang="en-US" altLang="zh-CN" sz="1200" dirty="0" err="1">
                <a:solidFill>
                  <a:schemeClr val="bg1"/>
                </a:solidFill>
              </a:rPr>
              <a:t>txq</a:t>
            </a:r>
            <a:r>
              <a:rPr lang="en-US" altLang="zh-CN" sz="1200" dirty="0">
                <a:solidFill>
                  <a:schemeClr val="bg1"/>
                </a:solidFill>
              </a:rPr>
              <a:t>=4 --disable-</a:t>
            </a:r>
            <a:r>
              <a:rPr lang="en-US" altLang="zh-CN" sz="1200" dirty="0" err="1">
                <a:solidFill>
                  <a:schemeClr val="bg1"/>
                </a:solidFill>
              </a:rPr>
              <a:t>rss</a:t>
            </a:r>
            <a:r>
              <a:rPr lang="en-US" altLang="zh-CN" sz="1200" dirty="0">
                <a:solidFill>
                  <a:schemeClr val="bg1"/>
                </a:solidFill>
              </a:rPr>
              <a:t> --pkt-filter-mode=perfect</a:t>
            </a:r>
          </a:p>
          <a:p>
            <a:pPr marL="0" indent="0">
              <a:buNone/>
            </a:pPr>
            <a:r>
              <a:rPr lang="en-US" altLang="zh-CN" sz="1200" dirty="0">
                <a:solidFill>
                  <a:schemeClr val="bg1"/>
                </a:solidFill>
              </a:rPr>
              <a:t>flow create 0 ingress pattern eth / ipv4 / </a:t>
            </a:r>
            <a:r>
              <a:rPr lang="en-US" altLang="zh-CN" sz="1200" dirty="0" err="1">
                <a:solidFill>
                  <a:schemeClr val="bg1"/>
                </a:solidFill>
              </a:rPr>
              <a:t>tcp</a:t>
            </a:r>
            <a:r>
              <a:rPr lang="en-US" altLang="zh-CN" sz="1200" dirty="0">
                <a:solidFill>
                  <a:schemeClr val="bg1"/>
                </a:solidFill>
              </a:rPr>
              <a:t> / raw relative is 1  offset is 0  pattern is POST   / end actions queue index 1 / end</a:t>
            </a:r>
          </a:p>
          <a:p>
            <a:pPr marL="0" indent="0">
              <a:buNone/>
            </a:pPr>
            <a:r>
              <a:rPr lang="en-US" altLang="zh-CN" sz="1200" dirty="0">
                <a:solidFill>
                  <a:schemeClr val="bg1"/>
                </a:solidFill>
              </a:rPr>
              <a:t>flow create 0 ingress pattern eth / ipv4 / </a:t>
            </a:r>
            <a:r>
              <a:rPr lang="en-US" altLang="zh-CN" sz="1200" dirty="0" err="1">
                <a:solidFill>
                  <a:schemeClr val="bg1"/>
                </a:solidFill>
              </a:rPr>
              <a:t>tcp</a:t>
            </a:r>
            <a:r>
              <a:rPr lang="en-US" altLang="zh-CN" sz="1200" dirty="0">
                <a:solidFill>
                  <a:schemeClr val="bg1"/>
                </a:solidFill>
              </a:rPr>
              <a:t> / raw relative is 1  offset is 0  pattern is ABC     / end actions queue index 1 / end</a:t>
            </a:r>
          </a:p>
          <a:p>
            <a:pPr marL="0" indent="0">
              <a:buNone/>
            </a:pPr>
            <a:r>
              <a:rPr lang="en-US" altLang="zh-CN" sz="1200" dirty="0">
                <a:solidFill>
                  <a:schemeClr val="bg1"/>
                </a:solidFill>
              </a:rPr>
              <a:t>#ERR</a:t>
            </a:r>
          </a:p>
          <a:p>
            <a:pPr marL="0" indent="0">
              <a:buNone/>
            </a:pPr>
            <a:endParaRPr lang="en-US" altLang="zh-CN" sz="2200" b="1" dirty="0">
              <a:solidFill>
                <a:srgbClr val="FFFF00"/>
              </a:solidFill>
            </a:endParaRPr>
          </a:p>
          <a:p>
            <a:pPr marL="0" indent="0">
              <a:buNone/>
            </a:pPr>
            <a:endParaRPr lang="en-US" altLang="zh-CN" sz="2200" b="1" dirty="0">
              <a:solidFill>
                <a:srgbClr val="FFFF00"/>
              </a:solidFill>
            </a:endParaRPr>
          </a:p>
          <a:p>
            <a:pPr marL="0" indent="0">
              <a:buNone/>
            </a:pPr>
            <a:endParaRPr lang="en-US" altLang="zh-CN" sz="2200" b="1" dirty="0">
              <a:solidFill>
                <a:srgbClr val="FFFF00"/>
              </a:solidFill>
            </a:endParaRPr>
          </a:p>
        </p:txBody>
      </p:sp>
    </p:spTree>
    <p:extLst>
      <p:ext uri="{BB962C8B-B14F-4D97-AF65-F5344CB8AC3E}">
        <p14:creationId xmlns:p14="http://schemas.microsoft.com/office/powerpoint/2010/main" val="1470493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a:solidFill>
                  <a:schemeClr val="bg1"/>
                </a:solidFill>
                <a:latin typeface="+mj-ea"/>
              </a:rPr>
              <a:t>Flow Director </a:t>
            </a:r>
            <a:r>
              <a:rPr lang="zh-CN" altLang="en-US" b="1">
                <a:solidFill>
                  <a:schemeClr val="bg1"/>
                </a:solidFill>
                <a:latin typeface="+mj-ea"/>
              </a:rPr>
              <a:t>不足</a:t>
            </a:r>
            <a:r>
              <a:rPr lang="en-US" altLang="zh-CN" b="1">
                <a:solidFill>
                  <a:schemeClr val="bg1"/>
                </a:solidFill>
                <a:latin typeface="+mj-ea"/>
              </a:rPr>
              <a:t>(</a:t>
            </a:r>
            <a:r>
              <a:rPr lang="zh-CN" altLang="en-US" b="1">
                <a:solidFill>
                  <a:schemeClr val="bg1"/>
                </a:solidFill>
                <a:latin typeface="+mj-ea"/>
              </a:rPr>
              <a:t>优先级</a:t>
            </a:r>
            <a:r>
              <a:rPr lang="en-US" altLang="zh-CN" b="1">
                <a:solidFill>
                  <a:schemeClr val="bg1"/>
                </a:solidFill>
                <a:latin typeface="+mj-ea"/>
              </a:rPr>
              <a:t>)</a:t>
            </a:r>
            <a:endParaRPr lang="zh-CN" altLang="en-US"/>
          </a:p>
        </p:txBody>
      </p:sp>
      <p:sp>
        <p:nvSpPr>
          <p:cNvPr id="3" name="内容占位符 2"/>
          <p:cNvSpPr>
            <a:spLocks noGrp="1"/>
          </p:cNvSpPr>
          <p:nvPr>
            <p:ph idx="1"/>
          </p:nvPr>
        </p:nvSpPr>
        <p:spPr>
          <a:xfrm>
            <a:off x="838199" y="1825625"/>
            <a:ext cx="11157065" cy="4351338"/>
          </a:xfrm>
        </p:spPr>
        <p:txBody>
          <a:bodyPr>
            <a:normAutofit/>
          </a:bodyPr>
          <a:lstStyle/>
          <a:p>
            <a:r>
              <a:rPr lang="en-US" altLang="zh-CN" b="1">
                <a:solidFill>
                  <a:srgbClr val="FFFF00"/>
                </a:solidFill>
              </a:rPr>
              <a:t>ixgbe, i40e </a:t>
            </a:r>
            <a:r>
              <a:rPr lang="zh-CN" altLang="en-US" b="1">
                <a:solidFill>
                  <a:srgbClr val="FFFF00"/>
                </a:solidFill>
              </a:rPr>
              <a:t>均不支持 规则优先级</a:t>
            </a:r>
            <a:endParaRPr lang="en-US" altLang="zh-CN" b="1">
              <a:solidFill>
                <a:srgbClr val="FFFF00"/>
              </a:solidFill>
            </a:endParaRPr>
          </a:p>
          <a:p>
            <a:r>
              <a:rPr lang="zh-CN" altLang="en-US" sz="1200">
                <a:solidFill>
                  <a:schemeClr val="bg1"/>
                </a:solidFill>
              </a:rPr>
              <a:t>当掩码长度相同</a:t>
            </a:r>
            <a:r>
              <a:rPr lang="en-US" altLang="zh-CN" sz="1200">
                <a:solidFill>
                  <a:schemeClr val="bg1"/>
                </a:solidFill>
              </a:rPr>
              <a:t>, </a:t>
            </a:r>
            <a:r>
              <a:rPr lang="zh-CN" altLang="en-US" sz="1200">
                <a:solidFill>
                  <a:schemeClr val="bg1"/>
                </a:solidFill>
              </a:rPr>
              <a:t>掩码</a:t>
            </a:r>
            <a:r>
              <a:rPr lang="en-US" altLang="zh-CN" sz="1200">
                <a:solidFill>
                  <a:schemeClr val="bg1"/>
                </a:solidFill>
              </a:rPr>
              <a:t>bit</a:t>
            </a:r>
            <a:r>
              <a:rPr lang="zh-CN" altLang="en-US" sz="1200">
                <a:solidFill>
                  <a:schemeClr val="bg1"/>
                </a:solidFill>
              </a:rPr>
              <a:t>相同</a:t>
            </a:r>
            <a:r>
              <a:rPr lang="en-US" altLang="zh-CN" sz="1200">
                <a:solidFill>
                  <a:schemeClr val="bg1"/>
                </a:solidFill>
              </a:rPr>
              <a:t>, </a:t>
            </a:r>
            <a:r>
              <a:rPr lang="zh-CN" altLang="en-US" sz="1200">
                <a:solidFill>
                  <a:schemeClr val="bg1"/>
                </a:solidFill>
              </a:rPr>
              <a:t>可以创建多条规则</a:t>
            </a:r>
            <a:r>
              <a:rPr lang="en-US" altLang="zh-CN" sz="1200">
                <a:solidFill>
                  <a:schemeClr val="bg1"/>
                </a:solidFill>
              </a:rPr>
              <a:t>.</a:t>
            </a:r>
          </a:p>
          <a:p>
            <a:pPr marL="0" indent="0">
              <a:buNone/>
            </a:pPr>
            <a:r>
              <a:rPr lang="en-US" altLang="zh-CN" sz="1200">
                <a:solidFill>
                  <a:schemeClr val="bg1"/>
                </a:solidFill>
              </a:rPr>
              <a:t>[root@localhost app] ./testpmd -l 0-9 -n 4 -- -i --nb-cores=8 --rxq=4 --txq=4 --disable-rss --pkt-filter-mode=perfect</a:t>
            </a:r>
          </a:p>
          <a:p>
            <a:pPr marL="0" indent="0">
              <a:buNone/>
            </a:pPr>
            <a:r>
              <a:rPr lang="en-US" altLang="zh-CN" sz="1200">
                <a:solidFill>
                  <a:schemeClr val="bg1"/>
                </a:solidFill>
              </a:rPr>
              <a:t>testpmd&gt; flow create 0 priority 1 ingress pattern eth / ipv4 / tcp / raw relative is 1  offset is 0  pattern is POST  / end actions queue index 1 / end</a:t>
            </a:r>
          </a:p>
          <a:p>
            <a:pPr marL="0" indent="0">
              <a:buNone/>
            </a:pPr>
            <a:r>
              <a:rPr lang="en-US" altLang="zh-CN" sz="1200">
                <a:solidFill>
                  <a:schemeClr val="bg1"/>
                </a:solidFill>
              </a:rPr>
              <a:t>Caught error type 4 (priority field): cause: 0x7ffc6d678418, </a:t>
            </a:r>
            <a:r>
              <a:rPr lang="en-US" altLang="zh-CN" sz="1200" b="1">
                <a:solidFill>
                  <a:srgbClr val="FFFF00"/>
                </a:solidFill>
              </a:rPr>
              <a:t>Not support priority</a:t>
            </a:r>
            <a:r>
              <a:rPr lang="en-US" altLang="zh-CN" sz="1200">
                <a:solidFill>
                  <a:schemeClr val="bg1"/>
                </a:solidFill>
              </a:rPr>
              <a:t>.: Invalid argument</a:t>
            </a:r>
          </a:p>
          <a:p>
            <a:pPr marL="0" indent="0">
              <a:buNone/>
            </a:pPr>
            <a:endParaRPr lang="en-US" altLang="zh-CN" sz="1200">
              <a:solidFill>
                <a:schemeClr val="bg1"/>
              </a:solidFill>
            </a:endParaRPr>
          </a:p>
          <a:p>
            <a:pPr marL="0" indent="0">
              <a:buNone/>
            </a:pPr>
            <a:r>
              <a:rPr lang="en-US" altLang="zh-CN" sz="1200" b="1">
                <a:solidFill>
                  <a:schemeClr val="bg1"/>
                </a:solidFill>
              </a:rPr>
              <a:t>ice</a:t>
            </a:r>
            <a:r>
              <a:rPr lang="zh-CN" altLang="en-US" sz="1200" b="1">
                <a:solidFill>
                  <a:schemeClr val="bg1"/>
                </a:solidFill>
              </a:rPr>
              <a:t>驱动</a:t>
            </a:r>
            <a:r>
              <a:rPr lang="en-US" altLang="zh-CN" sz="1200" b="1">
                <a:solidFill>
                  <a:schemeClr val="bg1"/>
                </a:solidFill>
              </a:rPr>
              <a:t>(E810</a:t>
            </a:r>
            <a:r>
              <a:rPr lang="zh-CN" altLang="en-US" sz="1200" b="1">
                <a:solidFill>
                  <a:schemeClr val="bg1"/>
                </a:solidFill>
              </a:rPr>
              <a:t>网卡</a:t>
            </a:r>
            <a:r>
              <a:rPr lang="en-US" altLang="zh-CN" sz="1200" b="1">
                <a:solidFill>
                  <a:schemeClr val="bg1"/>
                </a:solidFill>
              </a:rPr>
              <a:t>) </a:t>
            </a:r>
            <a:r>
              <a:rPr lang="zh-CN" altLang="en-US" sz="1200" b="1">
                <a:solidFill>
                  <a:schemeClr val="bg1"/>
                </a:solidFill>
              </a:rPr>
              <a:t>支持规则的优先级</a:t>
            </a:r>
            <a:r>
              <a:rPr lang="en-US" altLang="zh-CN" sz="1200" b="1">
                <a:solidFill>
                  <a:schemeClr val="bg1"/>
                </a:solidFill>
              </a:rPr>
              <a:t> </a:t>
            </a:r>
          </a:p>
          <a:p>
            <a:pPr marL="0" indent="0">
              <a:buNone/>
            </a:pPr>
            <a:endParaRPr lang="en-US" altLang="zh-CN" sz="1200">
              <a:solidFill>
                <a:schemeClr val="bg1"/>
              </a:solidFill>
            </a:endParaRPr>
          </a:p>
          <a:p>
            <a:pPr marL="0" indent="0">
              <a:buNone/>
            </a:pPr>
            <a:r>
              <a:rPr lang="zh-CN" altLang="en-US" sz="1200">
                <a:solidFill>
                  <a:schemeClr val="bg1"/>
                </a:solidFill>
              </a:rPr>
              <a:t>没有规则的优先级</a:t>
            </a:r>
            <a:r>
              <a:rPr lang="en-US" altLang="zh-CN" sz="1200">
                <a:solidFill>
                  <a:schemeClr val="bg1"/>
                </a:solidFill>
              </a:rPr>
              <a:t>, </a:t>
            </a:r>
            <a:r>
              <a:rPr lang="zh-CN" altLang="en-US" sz="1200">
                <a:solidFill>
                  <a:schemeClr val="bg1"/>
                </a:solidFill>
              </a:rPr>
              <a:t>就没有办法实现 像</a:t>
            </a:r>
            <a:r>
              <a:rPr lang="en-US" altLang="zh-CN" sz="1200">
                <a:solidFill>
                  <a:schemeClr val="bg1"/>
                </a:solidFill>
              </a:rPr>
              <a:t>iptables </a:t>
            </a:r>
            <a:r>
              <a:rPr lang="zh-CN" altLang="en-US" sz="1200">
                <a:solidFill>
                  <a:schemeClr val="bg1"/>
                </a:solidFill>
              </a:rPr>
              <a:t>默认策略</a:t>
            </a:r>
            <a:r>
              <a:rPr lang="en-US" altLang="zh-CN" sz="1200">
                <a:solidFill>
                  <a:schemeClr val="bg1"/>
                </a:solidFill>
              </a:rPr>
              <a:t>(drop)</a:t>
            </a:r>
          </a:p>
          <a:p>
            <a:pPr marL="0" indent="0">
              <a:buNone/>
            </a:pPr>
            <a:endParaRPr lang="en-US" altLang="zh-CN" sz="1200">
              <a:solidFill>
                <a:schemeClr val="bg1"/>
              </a:solidFill>
            </a:endParaRPr>
          </a:p>
        </p:txBody>
      </p:sp>
    </p:spTree>
    <p:extLst>
      <p:ext uri="{BB962C8B-B14F-4D97-AF65-F5344CB8AC3E}">
        <p14:creationId xmlns:p14="http://schemas.microsoft.com/office/powerpoint/2010/main" val="1289921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a:solidFill>
                  <a:schemeClr val="bg1"/>
                </a:solidFill>
                <a:latin typeface="+mj-ea"/>
              </a:rPr>
              <a:t>Flow Director </a:t>
            </a:r>
            <a:r>
              <a:rPr lang="zh-CN" altLang="en-US" b="1">
                <a:solidFill>
                  <a:schemeClr val="bg1"/>
                </a:solidFill>
                <a:latin typeface="+mj-ea"/>
              </a:rPr>
              <a:t>不足</a:t>
            </a:r>
            <a:r>
              <a:rPr lang="en-US" altLang="zh-CN" b="1">
                <a:solidFill>
                  <a:schemeClr val="bg1"/>
                </a:solidFill>
                <a:latin typeface="+mj-ea"/>
              </a:rPr>
              <a:t>(</a:t>
            </a:r>
            <a:r>
              <a:rPr lang="zh-CN" altLang="en-US" b="1">
                <a:solidFill>
                  <a:schemeClr val="bg1"/>
                </a:solidFill>
                <a:latin typeface="+mj-ea"/>
              </a:rPr>
              <a:t>规则数</a:t>
            </a:r>
            <a:r>
              <a:rPr lang="en-US" altLang="zh-CN" b="1">
                <a:solidFill>
                  <a:schemeClr val="bg1"/>
                </a:solidFill>
                <a:latin typeface="+mj-ea"/>
              </a:rPr>
              <a:t>)</a:t>
            </a:r>
            <a:endParaRPr lang="zh-CN" altLang="en-US"/>
          </a:p>
        </p:txBody>
      </p:sp>
      <p:sp>
        <p:nvSpPr>
          <p:cNvPr id="3" name="内容占位符 2"/>
          <p:cNvSpPr>
            <a:spLocks noGrp="1"/>
          </p:cNvSpPr>
          <p:nvPr>
            <p:ph idx="1"/>
          </p:nvPr>
        </p:nvSpPr>
        <p:spPr>
          <a:xfrm>
            <a:off x="838199" y="1825625"/>
            <a:ext cx="11157065" cy="4351338"/>
          </a:xfrm>
        </p:spPr>
        <p:txBody>
          <a:bodyPr>
            <a:normAutofit/>
          </a:bodyPr>
          <a:lstStyle/>
          <a:p>
            <a:pPr marL="0" indent="0">
              <a:buNone/>
            </a:pPr>
            <a:r>
              <a:rPr lang="zh-CN" altLang="en-US" sz="1200">
                <a:solidFill>
                  <a:schemeClr val="bg1"/>
                </a:solidFill>
              </a:rPr>
              <a:t>只支持 </a:t>
            </a:r>
            <a:r>
              <a:rPr lang="en-US" altLang="zh-CN" sz="1200">
                <a:solidFill>
                  <a:schemeClr val="bg1"/>
                </a:solidFill>
              </a:rPr>
              <a:t>8K  </a:t>
            </a:r>
            <a:r>
              <a:rPr lang="zh-CN" altLang="en-US" sz="1200">
                <a:solidFill>
                  <a:schemeClr val="bg1"/>
                </a:solidFill>
              </a:rPr>
              <a:t>条</a:t>
            </a:r>
            <a:r>
              <a:rPr lang="en-US" altLang="zh-CN" sz="1200">
                <a:solidFill>
                  <a:schemeClr val="bg1"/>
                </a:solidFill>
              </a:rPr>
              <a:t>, </a:t>
            </a:r>
            <a:r>
              <a:rPr lang="zh-CN" altLang="en-US" sz="1200">
                <a:solidFill>
                  <a:schemeClr val="bg1"/>
                </a:solidFill>
              </a:rPr>
              <a:t>不能超越限制</a:t>
            </a:r>
            <a:r>
              <a:rPr lang="en-US" altLang="zh-CN" sz="1200">
                <a:solidFill>
                  <a:schemeClr val="bg1"/>
                </a:solidFill>
              </a:rPr>
              <a:t>.</a:t>
            </a:r>
          </a:p>
        </p:txBody>
      </p:sp>
    </p:spTree>
    <p:extLst>
      <p:ext uri="{BB962C8B-B14F-4D97-AF65-F5344CB8AC3E}">
        <p14:creationId xmlns:p14="http://schemas.microsoft.com/office/powerpoint/2010/main" val="2153821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a:solidFill>
                  <a:schemeClr val="bg1"/>
                </a:solidFill>
                <a:latin typeface="+mj-ea"/>
              </a:rPr>
              <a:t>参考文献</a:t>
            </a:r>
            <a:endParaRPr lang="zh-CN" altLang="en-US"/>
          </a:p>
        </p:txBody>
      </p:sp>
      <p:sp>
        <p:nvSpPr>
          <p:cNvPr id="3" name="内容占位符 2"/>
          <p:cNvSpPr>
            <a:spLocks noGrp="1"/>
          </p:cNvSpPr>
          <p:nvPr>
            <p:ph idx="1"/>
          </p:nvPr>
        </p:nvSpPr>
        <p:spPr>
          <a:xfrm>
            <a:off x="838199" y="1825625"/>
            <a:ext cx="11157065" cy="4351338"/>
          </a:xfrm>
        </p:spPr>
        <p:txBody>
          <a:bodyPr>
            <a:normAutofit/>
          </a:bodyPr>
          <a:lstStyle/>
          <a:p>
            <a:pPr marL="0" indent="0">
              <a:buNone/>
            </a:pPr>
            <a:r>
              <a:rPr lang="en-US" altLang="zh-CN" sz="1200" dirty="0">
                <a:solidFill>
                  <a:schemeClr val="bg1"/>
                </a:solidFill>
              </a:rPr>
              <a:t>testpmd_app_ug-18.11.pdf</a:t>
            </a:r>
          </a:p>
          <a:p>
            <a:pPr marL="0" indent="0">
              <a:buNone/>
            </a:pPr>
            <a:r>
              <a:rPr lang="en-US" altLang="zh-CN" sz="1200" dirty="0">
                <a:solidFill>
                  <a:schemeClr val="bg1"/>
                </a:solidFill>
              </a:rPr>
              <a:t>332464-710_Series_Datasheet_v_3_9.pdf</a:t>
            </a:r>
          </a:p>
          <a:p>
            <a:pPr marL="0" indent="0">
              <a:buNone/>
            </a:pPr>
            <a:r>
              <a:rPr lang="en-US" altLang="zh-CN" sz="1200" dirty="0">
                <a:solidFill>
                  <a:schemeClr val="bg1"/>
                </a:solidFill>
              </a:rPr>
              <a:t>ethernet-network-adapter-x722-product-brief.pdf</a:t>
            </a:r>
          </a:p>
          <a:p>
            <a:pPr marL="0" indent="0">
              <a:buNone/>
            </a:pPr>
            <a:r>
              <a:rPr lang="en-US" altLang="zh-CN" sz="1200" dirty="0">
                <a:solidFill>
                  <a:schemeClr val="bg1"/>
                </a:solidFill>
              </a:rPr>
              <a:t>c620-series-chipset-datasheet.pdf</a:t>
            </a:r>
          </a:p>
          <a:p>
            <a:pPr marL="0" indent="0">
              <a:buNone/>
            </a:pPr>
            <a:r>
              <a:rPr lang="en-US" altLang="zh-CN" sz="1200" dirty="0">
                <a:solidFill>
                  <a:schemeClr val="bg1"/>
                </a:solidFill>
              </a:rPr>
              <a:t>dpdk-readthedocs-io-en-latest.pdf</a:t>
            </a:r>
          </a:p>
          <a:p>
            <a:pPr marL="0" indent="0">
              <a:buNone/>
            </a:pPr>
            <a:r>
              <a:rPr lang="en-US" altLang="zh-CN" sz="1200" dirty="0">
                <a:solidFill>
                  <a:schemeClr val="bg1"/>
                </a:solidFill>
              </a:rPr>
              <a:t>How to Set Up Intel® Ethernet Flow Director</a:t>
            </a:r>
          </a:p>
          <a:p>
            <a:pPr marL="0" indent="0">
              <a:buNone/>
            </a:pPr>
            <a:endParaRPr lang="en-US" altLang="zh-CN" sz="1200" dirty="0">
              <a:solidFill>
                <a:schemeClr val="bg1"/>
              </a:solidFill>
            </a:endParaRPr>
          </a:p>
          <a:p>
            <a:pPr marL="0" indent="0">
              <a:buNone/>
            </a:pPr>
            <a:r>
              <a:rPr lang="zh-CN" altLang="en-US" sz="1200" dirty="0">
                <a:solidFill>
                  <a:schemeClr val="bg1"/>
                </a:solidFill>
              </a:rPr>
              <a:t>源码</a:t>
            </a:r>
            <a:r>
              <a:rPr lang="en-US" altLang="zh-CN" sz="1200" dirty="0">
                <a:solidFill>
                  <a:schemeClr val="bg1"/>
                </a:solidFill>
              </a:rPr>
              <a:t>:</a:t>
            </a:r>
          </a:p>
          <a:p>
            <a:pPr marL="0" indent="0">
              <a:buNone/>
            </a:pPr>
            <a:r>
              <a:rPr lang="en-US" altLang="zh-CN" sz="1200" dirty="0">
                <a:solidFill>
                  <a:schemeClr val="bg1"/>
                </a:solidFill>
              </a:rPr>
              <a:t>dpdk-20.08.tar.xz</a:t>
            </a:r>
          </a:p>
          <a:p>
            <a:pPr marL="0" indent="0">
              <a:buNone/>
            </a:pPr>
            <a:r>
              <a:rPr lang="en-US" altLang="zh-CN" sz="1200" dirty="0">
                <a:solidFill>
                  <a:schemeClr val="bg1"/>
                </a:solidFill>
              </a:rPr>
              <a:t>dpdk-18.11.11.tar.xz</a:t>
            </a:r>
          </a:p>
          <a:p>
            <a:pPr marL="0" indent="0">
              <a:buNone/>
            </a:pPr>
            <a:endParaRPr lang="en-US" altLang="zh-CN" sz="1200" dirty="0">
              <a:solidFill>
                <a:schemeClr val="bg1"/>
              </a:solidFill>
            </a:endParaRPr>
          </a:p>
        </p:txBody>
      </p:sp>
    </p:spTree>
    <p:extLst>
      <p:ext uri="{BB962C8B-B14F-4D97-AF65-F5344CB8AC3E}">
        <p14:creationId xmlns:p14="http://schemas.microsoft.com/office/powerpoint/2010/main" val="3366581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51215"/>
            <a:ext cx="10515600" cy="1325563"/>
          </a:xfrm>
        </p:spPr>
        <p:txBody>
          <a:bodyPr/>
          <a:lstStyle/>
          <a:p>
            <a:r>
              <a:rPr lang="zh-CN" altLang="en-US" b="1">
                <a:solidFill>
                  <a:schemeClr val="bg1"/>
                </a:solidFill>
                <a:latin typeface="+mj-ea"/>
              </a:rPr>
              <a:t>需求背景</a:t>
            </a:r>
            <a:r>
              <a:rPr lang="en-US" altLang="zh-CN" b="1">
                <a:solidFill>
                  <a:schemeClr val="bg1"/>
                </a:solidFill>
                <a:latin typeface="+mj-ea"/>
              </a:rPr>
              <a:t>:</a:t>
            </a:r>
            <a:endParaRPr lang="zh-CN" altLang="en-US"/>
          </a:p>
        </p:txBody>
      </p:sp>
      <p:sp>
        <p:nvSpPr>
          <p:cNvPr id="3" name="内容占位符 2"/>
          <p:cNvSpPr>
            <a:spLocks noGrp="1"/>
          </p:cNvSpPr>
          <p:nvPr>
            <p:ph idx="1"/>
          </p:nvPr>
        </p:nvSpPr>
        <p:spPr>
          <a:xfrm>
            <a:off x="838200" y="1263535"/>
            <a:ext cx="10515600" cy="4913428"/>
          </a:xfrm>
        </p:spPr>
        <p:txBody>
          <a:bodyPr/>
          <a:lstStyle/>
          <a:p>
            <a:pPr marL="0" indent="0">
              <a:buNone/>
            </a:pPr>
            <a:r>
              <a:rPr lang="en-US" altLang="zh-CN" sz="1800">
                <a:solidFill>
                  <a:schemeClr val="bg1"/>
                </a:solidFill>
              </a:rPr>
              <a:t>2020</a:t>
            </a:r>
            <a:r>
              <a:rPr lang="zh-CN" altLang="en-US" sz="1800">
                <a:solidFill>
                  <a:schemeClr val="bg1"/>
                </a:solidFill>
              </a:rPr>
              <a:t>年 </a:t>
            </a:r>
            <a:r>
              <a:rPr lang="en-US" altLang="zh-CN" sz="1800">
                <a:solidFill>
                  <a:schemeClr val="bg1"/>
                </a:solidFill>
              </a:rPr>
              <a:t>10</a:t>
            </a:r>
            <a:r>
              <a:rPr lang="zh-CN" altLang="en-US" sz="1800">
                <a:solidFill>
                  <a:schemeClr val="bg1"/>
                </a:solidFill>
              </a:rPr>
              <a:t>月 国庆期间</a:t>
            </a:r>
            <a:r>
              <a:rPr lang="en-US" altLang="zh-CN" sz="1800">
                <a:solidFill>
                  <a:schemeClr val="bg1"/>
                </a:solidFill>
              </a:rPr>
              <a:t>, iOS/Android </a:t>
            </a:r>
            <a:r>
              <a:rPr lang="zh-CN" altLang="en-US" sz="1800">
                <a:solidFill>
                  <a:schemeClr val="bg1"/>
                </a:solidFill>
              </a:rPr>
              <a:t>微信客户端升级  </a:t>
            </a:r>
            <a:r>
              <a:rPr lang="en-US" altLang="zh-CN" sz="1800">
                <a:solidFill>
                  <a:schemeClr val="bg1"/>
                </a:solidFill>
              </a:rPr>
              <a:t>UDP 0x97,0x11 </a:t>
            </a:r>
            <a:r>
              <a:rPr lang="zh-CN" altLang="en-US" sz="1800">
                <a:solidFill>
                  <a:schemeClr val="bg1"/>
                </a:solidFill>
              </a:rPr>
              <a:t>报文开始广泛应用</a:t>
            </a:r>
            <a:endParaRPr lang="en-US" altLang="zh-CN" sz="1800">
              <a:solidFill>
                <a:schemeClr val="bg1"/>
              </a:solidFill>
            </a:endParaRPr>
          </a:p>
          <a:p>
            <a:pPr marL="0" indent="0">
              <a:buNone/>
            </a:pPr>
            <a:r>
              <a:rPr lang="zh-CN" altLang="en-US" sz="1800">
                <a:solidFill>
                  <a:srgbClr val="FFFF00"/>
                </a:solidFill>
              </a:rPr>
              <a:t>话单</a:t>
            </a:r>
            <a:r>
              <a:rPr lang="en-US" altLang="zh-CN" sz="1800">
                <a:solidFill>
                  <a:srgbClr val="FFFF00"/>
                </a:solidFill>
              </a:rPr>
              <a:t>UDP 0x97,0x11</a:t>
            </a:r>
            <a:r>
              <a:rPr lang="zh-CN" altLang="en-US" sz="1800">
                <a:solidFill>
                  <a:srgbClr val="FFFF00"/>
                </a:solidFill>
              </a:rPr>
              <a:t>报文特点</a:t>
            </a:r>
            <a:r>
              <a:rPr lang="en-US" altLang="zh-CN" sz="1800">
                <a:solidFill>
                  <a:srgbClr val="FFFF00"/>
                </a:solidFill>
              </a:rPr>
              <a:t>:</a:t>
            </a:r>
          </a:p>
          <a:p>
            <a:r>
              <a:rPr lang="en-US" altLang="zh-CN" sz="1800">
                <a:solidFill>
                  <a:schemeClr val="bg1"/>
                </a:solidFill>
              </a:rPr>
              <a:t>1) </a:t>
            </a:r>
            <a:r>
              <a:rPr lang="zh-CN" altLang="en-US" sz="1800">
                <a:solidFill>
                  <a:schemeClr val="bg1"/>
                </a:solidFill>
              </a:rPr>
              <a:t>报文很短</a:t>
            </a:r>
            <a:r>
              <a:rPr lang="en-US" altLang="zh-CN" sz="1800">
                <a:solidFill>
                  <a:schemeClr val="bg1"/>
                </a:solidFill>
              </a:rPr>
              <a:t>, </a:t>
            </a:r>
            <a:r>
              <a:rPr lang="zh-CN" altLang="en-US" sz="1800">
                <a:solidFill>
                  <a:schemeClr val="bg1"/>
                </a:solidFill>
              </a:rPr>
              <a:t>约</a:t>
            </a:r>
            <a:r>
              <a:rPr lang="en-US" altLang="zh-CN" sz="1800">
                <a:solidFill>
                  <a:schemeClr val="bg1"/>
                </a:solidFill>
              </a:rPr>
              <a:t>100~110</a:t>
            </a:r>
            <a:r>
              <a:rPr lang="zh-CN" altLang="en-US" sz="1800">
                <a:solidFill>
                  <a:schemeClr val="bg1"/>
                </a:solidFill>
              </a:rPr>
              <a:t>字节</a:t>
            </a:r>
            <a:endParaRPr lang="en-US" altLang="zh-CN" sz="1800">
              <a:solidFill>
                <a:schemeClr val="bg1"/>
              </a:solidFill>
            </a:endParaRPr>
          </a:p>
          <a:p>
            <a:r>
              <a:rPr lang="en-US" altLang="zh-CN" sz="1800">
                <a:solidFill>
                  <a:schemeClr val="bg1"/>
                </a:solidFill>
              </a:rPr>
              <a:t>2) </a:t>
            </a:r>
            <a:r>
              <a:rPr lang="zh-CN" altLang="en-US" sz="1800">
                <a:solidFill>
                  <a:schemeClr val="bg1"/>
                </a:solidFill>
              </a:rPr>
              <a:t>报文频率高</a:t>
            </a:r>
            <a:r>
              <a:rPr lang="en-US" altLang="zh-CN" sz="1800">
                <a:solidFill>
                  <a:schemeClr val="bg1"/>
                </a:solidFill>
              </a:rPr>
              <a:t>, </a:t>
            </a:r>
            <a:r>
              <a:rPr lang="zh-CN" altLang="en-US" sz="1800">
                <a:solidFill>
                  <a:schemeClr val="bg1"/>
                </a:solidFill>
              </a:rPr>
              <a:t>单端</a:t>
            </a:r>
            <a:r>
              <a:rPr lang="en-US" altLang="zh-CN" sz="1800">
                <a:solidFill>
                  <a:schemeClr val="bg1"/>
                </a:solidFill>
              </a:rPr>
              <a:t>C2S+S2C</a:t>
            </a:r>
            <a:r>
              <a:rPr lang="zh-CN" altLang="en-US" sz="1800">
                <a:solidFill>
                  <a:schemeClr val="bg1"/>
                </a:solidFill>
              </a:rPr>
              <a:t>≈</a:t>
            </a:r>
            <a:r>
              <a:rPr lang="en-US" altLang="zh-CN" sz="1800">
                <a:solidFill>
                  <a:schemeClr val="bg1"/>
                </a:solidFill>
              </a:rPr>
              <a:t>220pkt/s </a:t>
            </a:r>
            <a:r>
              <a:rPr lang="en-US" altLang="zh-CN" sz="1800">
                <a:solidFill>
                  <a:srgbClr val="FFFF00"/>
                </a:solidFill>
              </a:rPr>
              <a:t>(81858pkt÷372s</a:t>
            </a:r>
            <a:r>
              <a:rPr lang="zh-CN" altLang="en-US" sz="1800">
                <a:solidFill>
                  <a:srgbClr val="FFFF00"/>
                </a:solidFill>
              </a:rPr>
              <a:t>≈</a:t>
            </a:r>
            <a:r>
              <a:rPr lang="en-US" altLang="zh-CN" sz="1800">
                <a:solidFill>
                  <a:srgbClr val="FFFF00"/>
                </a:solidFill>
              </a:rPr>
              <a:t>220  2021.02.24 iOS</a:t>
            </a:r>
            <a:r>
              <a:rPr lang="zh-CN" altLang="en-US" sz="1800">
                <a:solidFill>
                  <a:srgbClr val="FFFF00"/>
                </a:solidFill>
              </a:rPr>
              <a:t>测得</a:t>
            </a:r>
            <a:r>
              <a:rPr lang="en-US" altLang="zh-CN" sz="1800">
                <a:solidFill>
                  <a:srgbClr val="FFFF00"/>
                </a:solidFill>
              </a:rPr>
              <a:t>)</a:t>
            </a:r>
          </a:p>
          <a:p>
            <a:r>
              <a:rPr lang="en-US" altLang="zh-CN" sz="1800">
                <a:solidFill>
                  <a:schemeClr val="bg1"/>
                </a:solidFill>
              </a:rPr>
              <a:t>3) </a:t>
            </a:r>
            <a:r>
              <a:rPr lang="zh-CN" altLang="en-US" sz="1800">
                <a:solidFill>
                  <a:schemeClr val="bg1"/>
                </a:solidFill>
              </a:rPr>
              <a:t>报文需要做衰减处理</a:t>
            </a:r>
            <a:r>
              <a:rPr lang="en-US" altLang="zh-CN" sz="1800">
                <a:solidFill>
                  <a:schemeClr val="bg1"/>
                </a:solidFill>
              </a:rPr>
              <a:t>, </a:t>
            </a:r>
            <a:r>
              <a:rPr lang="zh-CN" altLang="en-US" sz="1800">
                <a:solidFill>
                  <a:schemeClr val="bg1"/>
                </a:solidFill>
              </a:rPr>
              <a:t>但序号位置超出</a:t>
            </a:r>
            <a:r>
              <a:rPr lang="en-US" altLang="zh-CN" sz="1800">
                <a:solidFill>
                  <a:schemeClr val="bg1"/>
                </a:solidFill>
              </a:rPr>
              <a:t>8</a:t>
            </a:r>
            <a:r>
              <a:rPr lang="zh-CN" altLang="en-US" sz="1800">
                <a:solidFill>
                  <a:schemeClr val="bg1"/>
                </a:solidFill>
              </a:rPr>
              <a:t>字节匹配范围</a:t>
            </a:r>
            <a:endParaRPr lang="en-US" altLang="zh-CN" sz="1800">
              <a:solidFill>
                <a:schemeClr val="bg1"/>
              </a:solidFill>
            </a:endParaRPr>
          </a:p>
          <a:p>
            <a:pPr marL="0" indent="0">
              <a:buNone/>
            </a:pPr>
            <a:r>
              <a:rPr lang="zh-CN" altLang="en-US" sz="1800">
                <a:solidFill>
                  <a:srgbClr val="FFFF00"/>
                </a:solidFill>
              </a:rPr>
              <a:t>新的问题</a:t>
            </a:r>
            <a:r>
              <a:rPr lang="en-US" altLang="zh-CN" sz="1800">
                <a:solidFill>
                  <a:srgbClr val="FFFF00"/>
                </a:solidFill>
              </a:rPr>
              <a:t>:</a:t>
            </a:r>
          </a:p>
          <a:p>
            <a:r>
              <a:rPr lang="en-US" altLang="zh-CN" sz="1800">
                <a:solidFill>
                  <a:schemeClr val="bg1"/>
                </a:solidFill>
              </a:rPr>
              <a:t>1) </a:t>
            </a:r>
            <a:r>
              <a:rPr lang="zh-CN" altLang="en-US" sz="1800">
                <a:solidFill>
                  <a:schemeClr val="bg1"/>
                </a:solidFill>
              </a:rPr>
              <a:t>话单 </a:t>
            </a:r>
            <a:r>
              <a:rPr lang="en-US" altLang="zh-CN" sz="1800">
                <a:solidFill>
                  <a:schemeClr val="bg1"/>
                </a:solidFill>
              </a:rPr>
              <a:t>UDP </a:t>
            </a:r>
            <a:r>
              <a:rPr lang="zh-CN" altLang="en-US" sz="1800" b="1">
                <a:solidFill>
                  <a:srgbClr val="FF0000"/>
                </a:solidFill>
              </a:rPr>
              <a:t>报文短</a:t>
            </a:r>
            <a:r>
              <a:rPr lang="en-US" altLang="zh-CN" sz="1800">
                <a:solidFill>
                  <a:schemeClr val="bg1"/>
                </a:solidFill>
              </a:rPr>
              <a:t>, </a:t>
            </a:r>
            <a:r>
              <a:rPr lang="zh-CN" altLang="en-US" sz="1800" b="1">
                <a:solidFill>
                  <a:srgbClr val="FF0000"/>
                </a:solidFill>
              </a:rPr>
              <a:t>频率高</a:t>
            </a:r>
            <a:r>
              <a:rPr lang="en-US" altLang="zh-CN" sz="1800">
                <a:solidFill>
                  <a:schemeClr val="bg1"/>
                </a:solidFill>
              </a:rPr>
              <a:t>, </a:t>
            </a:r>
            <a:r>
              <a:rPr lang="zh-CN" altLang="en-US" sz="1800" b="1">
                <a:solidFill>
                  <a:srgbClr val="FF0000"/>
                </a:solidFill>
              </a:rPr>
              <a:t>序号远</a:t>
            </a:r>
            <a:r>
              <a:rPr lang="en-US" altLang="zh-CN" sz="1800">
                <a:solidFill>
                  <a:schemeClr val="bg1"/>
                </a:solidFill>
              </a:rPr>
              <a:t>.</a:t>
            </a:r>
          </a:p>
          <a:p>
            <a:r>
              <a:rPr lang="en-US" altLang="zh-CN" sz="1800">
                <a:solidFill>
                  <a:schemeClr val="bg1"/>
                </a:solidFill>
              </a:rPr>
              <a:t>2) </a:t>
            </a:r>
            <a:r>
              <a:rPr lang="zh-CN" altLang="en-US" sz="1800">
                <a:solidFill>
                  <a:schemeClr val="bg1"/>
                </a:solidFill>
              </a:rPr>
              <a:t>难以收包 </a:t>
            </a:r>
            <a:r>
              <a:rPr lang="en-US" altLang="zh-CN" sz="1800">
                <a:solidFill>
                  <a:schemeClr val="bg1"/>
                </a:solidFill>
              </a:rPr>
              <a:t>+ </a:t>
            </a:r>
            <a:r>
              <a:rPr lang="zh-CN" altLang="en-US" sz="1800">
                <a:solidFill>
                  <a:schemeClr val="bg1"/>
                </a:solidFill>
              </a:rPr>
              <a:t>过滤 </a:t>
            </a:r>
            <a:r>
              <a:rPr lang="en-US" altLang="zh-CN" sz="1800">
                <a:solidFill>
                  <a:schemeClr val="bg1"/>
                </a:solidFill>
              </a:rPr>
              <a:t>+ </a:t>
            </a:r>
            <a:r>
              <a:rPr lang="zh-CN" altLang="en-US" sz="1800">
                <a:solidFill>
                  <a:schemeClr val="bg1"/>
                </a:solidFill>
              </a:rPr>
              <a:t>解析</a:t>
            </a:r>
            <a:r>
              <a:rPr lang="en-US" altLang="zh-CN" sz="1800">
                <a:solidFill>
                  <a:schemeClr val="bg1"/>
                </a:solidFill>
              </a:rPr>
              <a:t>.</a:t>
            </a:r>
          </a:p>
          <a:p>
            <a:endParaRPr lang="en-US" altLang="zh-CN">
              <a:solidFill>
                <a:schemeClr val="bg1"/>
              </a:solidFill>
            </a:endParaRPr>
          </a:p>
          <a:p>
            <a:endParaRPr lang="zh-CN" altLang="en-US" sz="1400">
              <a:solidFill>
                <a:srgbClr val="FFFF00"/>
              </a:solidFill>
            </a:endParaRPr>
          </a:p>
        </p:txBody>
      </p:sp>
    </p:spTree>
    <p:extLst>
      <p:ext uri="{BB962C8B-B14F-4D97-AF65-F5344CB8AC3E}">
        <p14:creationId xmlns:p14="http://schemas.microsoft.com/office/powerpoint/2010/main" val="1419576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82880" y="149629"/>
            <a:ext cx="351628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wxa  </a:t>
            </a:r>
            <a:r>
              <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报文格式</a:t>
            </a:r>
          </a:p>
        </p:txBody>
      </p:sp>
      <p:sp>
        <p:nvSpPr>
          <p:cNvPr id="6" name="文本框 5"/>
          <p:cNvSpPr txBox="1"/>
          <p:nvPr/>
        </p:nvSpPr>
        <p:spPr>
          <a:xfrm>
            <a:off x="182880" y="623454"/>
            <a:ext cx="3516284"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UDP</a:t>
            </a:r>
            <a:r>
              <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端口</a:t>
            </a:r>
            <a:endPar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udp.port==80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udp.port==8000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udp.port==8080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udp.port==16285</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9" name="矩形 8"/>
          <p:cNvSpPr/>
          <p:nvPr/>
        </p:nvSpPr>
        <p:spPr>
          <a:xfrm>
            <a:off x="1540625" y="3196459"/>
            <a:ext cx="470103" cy="319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75</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1" name="矩形 10"/>
          <p:cNvSpPr/>
          <p:nvPr/>
        </p:nvSpPr>
        <p:spPr>
          <a:xfrm>
            <a:off x="2010728" y="3196459"/>
            <a:ext cx="470103" cy="3195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00</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2" name="矩形 11"/>
          <p:cNvSpPr/>
          <p:nvPr/>
        </p:nvSpPr>
        <p:spPr>
          <a:xfrm>
            <a:off x="2480831" y="3196459"/>
            <a:ext cx="470103" cy="3195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01</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3" name="矩形 12"/>
          <p:cNvSpPr/>
          <p:nvPr/>
        </p:nvSpPr>
        <p:spPr>
          <a:xfrm>
            <a:off x="2950934" y="3196459"/>
            <a:ext cx="470103" cy="3195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00</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4" name="矩形 13"/>
          <p:cNvSpPr/>
          <p:nvPr/>
        </p:nvSpPr>
        <p:spPr>
          <a:xfrm>
            <a:off x="3421037" y="3196459"/>
            <a:ext cx="470103" cy="3195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00</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5" name="矩形 14"/>
          <p:cNvSpPr/>
          <p:nvPr/>
        </p:nvSpPr>
        <p:spPr>
          <a:xfrm>
            <a:off x="3891140" y="3196459"/>
            <a:ext cx="470103" cy="3195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00</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6" name="矩形 15"/>
          <p:cNvSpPr/>
          <p:nvPr/>
        </p:nvSpPr>
        <p:spPr>
          <a:xfrm>
            <a:off x="4361243" y="3196459"/>
            <a:ext cx="470103" cy="3195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00</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7" name="矩形 16"/>
          <p:cNvSpPr/>
          <p:nvPr/>
        </p:nvSpPr>
        <p:spPr>
          <a:xfrm>
            <a:off x="4831346" y="3196459"/>
            <a:ext cx="470103" cy="3195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67</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8" name="矩形 17"/>
          <p:cNvSpPr/>
          <p:nvPr/>
        </p:nvSpPr>
        <p:spPr>
          <a:xfrm>
            <a:off x="5301449" y="3196459"/>
            <a:ext cx="470103" cy="3195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3B</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22" name="矩形 21"/>
          <p:cNvSpPr/>
          <p:nvPr/>
        </p:nvSpPr>
        <p:spPr>
          <a:xfrm>
            <a:off x="5779526" y="3196459"/>
            <a:ext cx="470103" cy="3195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FE</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23" name="矩形 22"/>
          <p:cNvSpPr/>
          <p:nvPr/>
        </p:nvSpPr>
        <p:spPr>
          <a:xfrm>
            <a:off x="6257879" y="3196459"/>
            <a:ext cx="470103" cy="3195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FD</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24" name="矩形 23"/>
          <p:cNvSpPr/>
          <p:nvPr/>
        </p:nvSpPr>
        <p:spPr>
          <a:xfrm>
            <a:off x="6736232" y="3194439"/>
            <a:ext cx="470103" cy="31952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00</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25" name="右大括号 24"/>
          <p:cNvSpPr/>
          <p:nvPr/>
        </p:nvSpPr>
        <p:spPr>
          <a:xfrm rot="5400000">
            <a:off x="1688850" y="3391569"/>
            <a:ext cx="147457" cy="443909"/>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26" name="文本框 25"/>
          <p:cNvSpPr txBox="1"/>
          <p:nvPr/>
        </p:nvSpPr>
        <p:spPr>
          <a:xfrm>
            <a:off x="1540624" y="3613523"/>
            <a:ext cx="733425"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前缀</a:t>
            </a:r>
          </a:p>
        </p:txBody>
      </p:sp>
      <p:sp>
        <p:nvSpPr>
          <p:cNvPr id="27" name="右大括号 26"/>
          <p:cNvSpPr/>
          <p:nvPr/>
        </p:nvSpPr>
        <p:spPr>
          <a:xfrm rot="5400000">
            <a:off x="2397770" y="3152753"/>
            <a:ext cx="147457" cy="92154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28" name="文本框 27"/>
          <p:cNvSpPr txBox="1"/>
          <p:nvPr/>
        </p:nvSpPr>
        <p:spPr>
          <a:xfrm>
            <a:off x="2259876" y="3652596"/>
            <a:ext cx="733425"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序号</a:t>
            </a:r>
          </a:p>
        </p:txBody>
      </p:sp>
      <p:sp>
        <p:nvSpPr>
          <p:cNvPr id="29" name="右大括号 28"/>
          <p:cNvSpPr/>
          <p:nvPr/>
        </p:nvSpPr>
        <p:spPr>
          <a:xfrm rot="5400000">
            <a:off x="3804895" y="2685835"/>
            <a:ext cx="147457" cy="185538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30" name="文本框 29"/>
          <p:cNvSpPr txBox="1"/>
          <p:nvPr/>
        </p:nvSpPr>
        <p:spPr>
          <a:xfrm>
            <a:off x="3659454" y="3640293"/>
            <a:ext cx="665958"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保留</a:t>
            </a:r>
          </a:p>
        </p:txBody>
      </p:sp>
      <p:sp>
        <p:nvSpPr>
          <p:cNvPr id="31" name="右大括号 30"/>
          <p:cNvSpPr/>
          <p:nvPr/>
        </p:nvSpPr>
        <p:spPr>
          <a:xfrm rot="5400000">
            <a:off x="5693281" y="2685835"/>
            <a:ext cx="147457" cy="185538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32" name="文本框 31"/>
          <p:cNvSpPr txBox="1"/>
          <p:nvPr/>
        </p:nvSpPr>
        <p:spPr>
          <a:xfrm>
            <a:off x="5417187" y="3642893"/>
            <a:ext cx="1300328"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会话标识</a:t>
            </a:r>
          </a:p>
        </p:txBody>
      </p:sp>
      <p:sp>
        <p:nvSpPr>
          <p:cNvPr id="33" name="文本框 32"/>
          <p:cNvSpPr txBox="1"/>
          <p:nvPr/>
        </p:nvSpPr>
        <p:spPr>
          <a:xfrm>
            <a:off x="6694700" y="3643199"/>
            <a:ext cx="1300328"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主被叫</a:t>
            </a:r>
          </a:p>
        </p:txBody>
      </p:sp>
      <p:sp>
        <p:nvSpPr>
          <p:cNvPr id="34" name="右大括号 33"/>
          <p:cNvSpPr/>
          <p:nvPr/>
        </p:nvSpPr>
        <p:spPr>
          <a:xfrm rot="5400000">
            <a:off x="6888555" y="3391569"/>
            <a:ext cx="147457" cy="443909"/>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57" name="文本框 56"/>
          <p:cNvSpPr txBox="1"/>
          <p:nvPr/>
        </p:nvSpPr>
        <p:spPr>
          <a:xfrm>
            <a:off x="200824" y="3169533"/>
            <a:ext cx="133155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个人通话</a:t>
            </a: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35" name="矩形 34"/>
          <p:cNvSpPr/>
          <p:nvPr/>
        </p:nvSpPr>
        <p:spPr>
          <a:xfrm>
            <a:off x="1485901" y="2513850"/>
            <a:ext cx="524828" cy="319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D5</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36" name="矩形 35"/>
          <p:cNvSpPr/>
          <p:nvPr/>
        </p:nvSpPr>
        <p:spPr>
          <a:xfrm>
            <a:off x="2010728" y="2513850"/>
            <a:ext cx="470103" cy="3195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XX</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37" name="矩形 36"/>
          <p:cNvSpPr/>
          <p:nvPr/>
        </p:nvSpPr>
        <p:spPr>
          <a:xfrm>
            <a:off x="2480831" y="2513850"/>
            <a:ext cx="470103" cy="3195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XX</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38" name="矩形 37"/>
          <p:cNvSpPr/>
          <p:nvPr/>
        </p:nvSpPr>
        <p:spPr>
          <a:xfrm>
            <a:off x="2950934" y="2513850"/>
            <a:ext cx="470103" cy="3195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XX</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39" name="矩形 38"/>
          <p:cNvSpPr/>
          <p:nvPr/>
        </p:nvSpPr>
        <p:spPr>
          <a:xfrm>
            <a:off x="3421037" y="2513850"/>
            <a:ext cx="470103" cy="3195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XX</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40" name="矩形 39"/>
          <p:cNvSpPr/>
          <p:nvPr/>
        </p:nvSpPr>
        <p:spPr>
          <a:xfrm>
            <a:off x="3891140" y="2513850"/>
            <a:ext cx="470103" cy="3195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XX</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41" name="矩形 40"/>
          <p:cNvSpPr/>
          <p:nvPr/>
        </p:nvSpPr>
        <p:spPr>
          <a:xfrm>
            <a:off x="4361243" y="2513850"/>
            <a:ext cx="470103" cy="3195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XX </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42" name="矩形 41"/>
          <p:cNvSpPr/>
          <p:nvPr/>
        </p:nvSpPr>
        <p:spPr>
          <a:xfrm>
            <a:off x="4831346" y="2513850"/>
            <a:ext cx="470103" cy="3195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XX</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43" name="矩形 42"/>
          <p:cNvSpPr/>
          <p:nvPr/>
        </p:nvSpPr>
        <p:spPr>
          <a:xfrm>
            <a:off x="5301449" y="2513850"/>
            <a:ext cx="470103" cy="3195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XX</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44" name="矩形 43"/>
          <p:cNvSpPr/>
          <p:nvPr/>
        </p:nvSpPr>
        <p:spPr>
          <a:xfrm>
            <a:off x="5779526" y="2513850"/>
            <a:ext cx="470103" cy="3195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XX</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45" name="矩形 44"/>
          <p:cNvSpPr/>
          <p:nvPr/>
        </p:nvSpPr>
        <p:spPr>
          <a:xfrm>
            <a:off x="6257879" y="2513850"/>
            <a:ext cx="470103" cy="3195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XX</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46" name="矩形 45"/>
          <p:cNvSpPr/>
          <p:nvPr/>
        </p:nvSpPr>
        <p:spPr>
          <a:xfrm>
            <a:off x="6736232" y="2511830"/>
            <a:ext cx="470103" cy="3195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XX</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47" name="右大括号 46"/>
          <p:cNvSpPr/>
          <p:nvPr/>
        </p:nvSpPr>
        <p:spPr>
          <a:xfrm rot="5400000">
            <a:off x="1688850" y="2708960"/>
            <a:ext cx="147457" cy="443909"/>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48" name="文本框 47"/>
          <p:cNvSpPr txBox="1"/>
          <p:nvPr/>
        </p:nvSpPr>
        <p:spPr>
          <a:xfrm>
            <a:off x="1540624" y="2930625"/>
            <a:ext cx="733425"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前缀</a:t>
            </a:r>
          </a:p>
        </p:txBody>
      </p:sp>
      <p:sp>
        <p:nvSpPr>
          <p:cNvPr id="58" name="文本框 57"/>
          <p:cNvSpPr txBox="1"/>
          <p:nvPr/>
        </p:nvSpPr>
        <p:spPr>
          <a:xfrm>
            <a:off x="200824" y="2486924"/>
            <a:ext cx="133155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会话控制</a:t>
            </a: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59" name="矩形 58"/>
          <p:cNvSpPr/>
          <p:nvPr/>
        </p:nvSpPr>
        <p:spPr>
          <a:xfrm>
            <a:off x="1540625" y="3848927"/>
            <a:ext cx="470103" cy="319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97</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60" name="矩形 59"/>
          <p:cNvSpPr/>
          <p:nvPr/>
        </p:nvSpPr>
        <p:spPr>
          <a:xfrm>
            <a:off x="7218404" y="3848470"/>
            <a:ext cx="470103" cy="3195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00</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61" name="矩形 60"/>
          <p:cNvSpPr/>
          <p:nvPr/>
        </p:nvSpPr>
        <p:spPr>
          <a:xfrm>
            <a:off x="7688507" y="3848470"/>
            <a:ext cx="470103" cy="3195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01</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62" name="矩形 61"/>
          <p:cNvSpPr/>
          <p:nvPr/>
        </p:nvSpPr>
        <p:spPr>
          <a:xfrm>
            <a:off x="2480830" y="3840582"/>
            <a:ext cx="470103" cy="3195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00</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63" name="矩形 62"/>
          <p:cNvSpPr/>
          <p:nvPr/>
        </p:nvSpPr>
        <p:spPr>
          <a:xfrm>
            <a:off x="2950933" y="3840582"/>
            <a:ext cx="470103" cy="3195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00</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64" name="矩形 63"/>
          <p:cNvSpPr/>
          <p:nvPr/>
        </p:nvSpPr>
        <p:spPr>
          <a:xfrm>
            <a:off x="3421036" y="3840582"/>
            <a:ext cx="470103" cy="3195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00</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65" name="矩形 64"/>
          <p:cNvSpPr/>
          <p:nvPr/>
        </p:nvSpPr>
        <p:spPr>
          <a:xfrm>
            <a:off x="3891139" y="3840582"/>
            <a:ext cx="470103" cy="3195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00</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66" name="矩形 65"/>
          <p:cNvSpPr/>
          <p:nvPr/>
        </p:nvSpPr>
        <p:spPr>
          <a:xfrm>
            <a:off x="4361242" y="3840582"/>
            <a:ext cx="470103" cy="3195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17</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67" name="矩形 66"/>
          <p:cNvSpPr/>
          <p:nvPr/>
        </p:nvSpPr>
        <p:spPr>
          <a:xfrm>
            <a:off x="4831345" y="3840582"/>
            <a:ext cx="470103" cy="3195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8B</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68" name="矩形 67"/>
          <p:cNvSpPr/>
          <p:nvPr/>
        </p:nvSpPr>
        <p:spPr>
          <a:xfrm>
            <a:off x="5309422" y="3840582"/>
            <a:ext cx="470103" cy="3195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BE</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69" name="矩形 68"/>
          <p:cNvSpPr/>
          <p:nvPr/>
        </p:nvSpPr>
        <p:spPr>
          <a:xfrm>
            <a:off x="5787775" y="3840582"/>
            <a:ext cx="470103" cy="3195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8F</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70" name="矩形 69"/>
          <p:cNvSpPr/>
          <p:nvPr/>
        </p:nvSpPr>
        <p:spPr>
          <a:xfrm>
            <a:off x="6736231" y="3835633"/>
            <a:ext cx="470103" cy="31952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00</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71" name="右大括号 70"/>
          <p:cNvSpPr/>
          <p:nvPr/>
        </p:nvSpPr>
        <p:spPr>
          <a:xfrm rot="5400000">
            <a:off x="1688850" y="4044037"/>
            <a:ext cx="147457" cy="443909"/>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72" name="文本框 71"/>
          <p:cNvSpPr txBox="1"/>
          <p:nvPr/>
        </p:nvSpPr>
        <p:spPr>
          <a:xfrm>
            <a:off x="1540624" y="4265991"/>
            <a:ext cx="733425"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前缀</a:t>
            </a:r>
          </a:p>
        </p:txBody>
      </p:sp>
      <p:sp>
        <p:nvSpPr>
          <p:cNvPr id="73" name="右大括号 72"/>
          <p:cNvSpPr/>
          <p:nvPr/>
        </p:nvSpPr>
        <p:spPr>
          <a:xfrm rot="5400000">
            <a:off x="7605446" y="3804764"/>
            <a:ext cx="147457" cy="92154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74" name="文本框 73"/>
          <p:cNvSpPr txBox="1"/>
          <p:nvPr/>
        </p:nvSpPr>
        <p:spPr>
          <a:xfrm>
            <a:off x="7467552" y="4304607"/>
            <a:ext cx="733425"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序号</a:t>
            </a:r>
          </a:p>
        </p:txBody>
      </p:sp>
      <p:sp>
        <p:nvSpPr>
          <p:cNvPr id="75" name="右大括号 74"/>
          <p:cNvSpPr/>
          <p:nvPr/>
        </p:nvSpPr>
        <p:spPr>
          <a:xfrm rot="5400000">
            <a:off x="3334791" y="3329958"/>
            <a:ext cx="147457" cy="185538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76" name="文本框 75"/>
          <p:cNvSpPr txBox="1"/>
          <p:nvPr/>
        </p:nvSpPr>
        <p:spPr>
          <a:xfrm>
            <a:off x="3200150" y="4311573"/>
            <a:ext cx="665958"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保留</a:t>
            </a:r>
          </a:p>
        </p:txBody>
      </p:sp>
      <p:sp>
        <p:nvSpPr>
          <p:cNvPr id="77" name="右大括号 76"/>
          <p:cNvSpPr/>
          <p:nvPr/>
        </p:nvSpPr>
        <p:spPr>
          <a:xfrm rot="5400000">
            <a:off x="5223177" y="3329958"/>
            <a:ext cx="147457" cy="185538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78" name="文本框 77"/>
          <p:cNvSpPr txBox="1"/>
          <p:nvPr/>
        </p:nvSpPr>
        <p:spPr>
          <a:xfrm>
            <a:off x="4947083" y="4287016"/>
            <a:ext cx="1300328"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会话标识</a:t>
            </a:r>
          </a:p>
        </p:txBody>
      </p:sp>
      <p:sp>
        <p:nvSpPr>
          <p:cNvPr id="79" name="右大括号 78"/>
          <p:cNvSpPr/>
          <p:nvPr/>
        </p:nvSpPr>
        <p:spPr>
          <a:xfrm rot="5400000">
            <a:off x="6664550" y="3789592"/>
            <a:ext cx="147457" cy="936109"/>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80" name="文本框 79"/>
          <p:cNvSpPr txBox="1"/>
          <p:nvPr/>
        </p:nvSpPr>
        <p:spPr>
          <a:xfrm>
            <a:off x="200824" y="3822001"/>
            <a:ext cx="133155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个人通话</a:t>
            </a: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81" name="矩形 80"/>
          <p:cNvSpPr/>
          <p:nvPr/>
        </p:nvSpPr>
        <p:spPr>
          <a:xfrm>
            <a:off x="2006466" y="3848927"/>
            <a:ext cx="470103" cy="319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11</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82" name="矩形 81"/>
          <p:cNvSpPr/>
          <p:nvPr/>
        </p:nvSpPr>
        <p:spPr>
          <a:xfrm>
            <a:off x="6266128" y="3835633"/>
            <a:ext cx="470103" cy="31952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00</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83" name="文本框 82"/>
          <p:cNvSpPr txBox="1"/>
          <p:nvPr/>
        </p:nvSpPr>
        <p:spPr>
          <a:xfrm>
            <a:off x="6378846" y="4339264"/>
            <a:ext cx="1300328"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主被叫</a:t>
            </a:r>
          </a:p>
        </p:txBody>
      </p:sp>
      <p:sp>
        <p:nvSpPr>
          <p:cNvPr id="84" name="矩形 83"/>
          <p:cNvSpPr/>
          <p:nvPr/>
        </p:nvSpPr>
        <p:spPr>
          <a:xfrm>
            <a:off x="1540625" y="4576544"/>
            <a:ext cx="470103" cy="319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76</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91" name="矩形 90"/>
          <p:cNvSpPr/>
          <p:nvPr/>
        </p:nvSpPr>
        <p:spPr>
          <a:xfrm>
            <a:off x="3419737" y="4573444"/>
            <a:ext cx="470103" cy="3195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17</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92" name="矩形 91"/>
          <p:cNvSpPr/>
          <p:nvPr/>
        </p:nvSpPr>
        <p:spPr>
          <a:xfrm>
            <a:off x="3889840" y="4573444"/>
            <a:ext cx="470103" cy="3195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8B</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93" name="矩形 92"/>
          <p:cNvSpPr/>
          <p:nvPr/>
        </p:nvSpPr>
        <p:spPr>
          <a:xfrm>
            <a:off x="4367917" y="4573444"/>
            <a:ext cx="470103" cy="3195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BE</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94" name="矩形 93"/>
          <p:cNvSpPr/>
          <p:nvPr/>
        </p:nvSpPr>
        <p:spPr>
          <a:xfrm>
            <a:off x="4846270" y="4573444"/>
            <a:ext cx="470103" cy="3195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8F</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96" name="右大括号 95"/>
          <p:cNvSpPr/>
          <p:nvPr/>
        </p:nvSpPr>
        <p:spPr>
          <a:xfrm rot="5400000">
            <a:off x="1688850" y="4771654"/>
            <a:ext cx="147457" cy="443909"/>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97" name="文本框 96"/>
          <p:cNvSpPr txBox="1"/>
          <p:nvPr/>
        </p:nvSpPr>
        <p:spPr>
          <a:xfrm>
            <a:off x="1540624" y="4993608"/>
            <a:ext cx="733425"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前缀</a:t>
            </a:r>
          </a:p>
        </p:txBody>
      </p:sp>
      <p:sp>
        <p:nvSpPr>
          <p:cNvPr id="102" name="右大括号 101"/>
          <p:cNvSpPr/>
          <p:nvPr/>
        </p:nvSpPr>
        <p:spPr>
          <a:xfrm rot="5400000">
            <a:off x="4281672" y="4062820"/>
            <a:ext cx="147457" cy="185538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03" name="文本框 102"/>
          <p:cNvSpPr txBox="1"/>
          <p:nvPr/>
        </p:nvSpPr>
        <p:spPr>
          <a:xfrm>
            <a:off x="4005578" y="5019878"/>
            <a:ext cx="1300328"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会话标识</a:t>
            </a:r>
          </a:p>
        </p:txBody>
      </p:sp>
      <p:sp>
        <p:nvSpPr>
          <p:cNvPr id="105" name="文本框 104"/>
          <p:cNvSpPr txBox="1"/>
          <p:nvPr/>
        </p:nvSpPr>
        <p:spPr>
          <a:xfrm>
            <a:off x="200824" y="4549618"/>
            <a:ext cx="133155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群组通话</a:t>
            </a: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06" name="矩形 105"/>
          <p:cNvSpPr/>
          <p:nvPr/>
        </p:nvSpPr>
        <p:spPr>
          <a:xfrm>
            <a:off x="2006466" y="4576544"/>
            <a:ext cx="470103" cy="319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03</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09" name="矩形 108"/>
          <p:cNvSpPr/>
          <p:nvPr/>
        </p:nvSpPr>
        <p:spPr>
          <a:xfrm>
            <a:off x="2463356" y="4576543"/>
            <a:ext cx="470103" cy="3195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00</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10" name="矩形 109"/>
          <p:cNvSpPr/>
          <p:nvPr/>
        </p:nvSpPr>
        <p:spPr>
          <a:xfrm>
            <a:off x="2933459" y="4576543"/>
            <a:ext cx="470103" cy="3195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01</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11" name="右大括号 110"/>
          <p:cNvSpPr/>
          <p:nvPr/>
        </p:nvSpPr>
        <p:spPr>
          <a:xfrm rot="5400000">
            <a:off x="2850398" y="4532837"/>
            <a:ext cx="147457" cy="92154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12" name="文本框 111"/>
          <p:cNvSpPr txBox="1"/>
          <p:nvPr/>
        </p:nvSpPr>
        <p:spPr>
          <a:xfrm>
            <a:off x="2694285" y="5045462"/>
            <a:ext cx="733425"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序号</a:t>
            </a:r>
          </a:p>
        </p:txBody>
      </p:sp>
      <p:sp>
        <p:nvSpPr>
          <p:cNvPr id="113" name="矩形 112"/>
          <p:cNvSpPr/>
          <p:nvPr/>
        </p:nvSpPr>
        <p:spPr>
          <a:xfrm>
            <a:off x="1540625" y="5318609"/>
            <a:ext cx="470103" cy="319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77</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14" name="矩形 113"/>
          <p:cNvSpPr/>
          <p:nvPr/>
        </p:nvSpPr>
        <p:spPr>
          <a:xfrm>
            <a:off x="3419737" y="5315509"/>
            <a:ext cx="470103" cy="3195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17</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15" name="矩形 114"/>
          <p:cNvSpPr/>
          <p:nvPr/>
        </p:nvSpPr>
        <p:spPr>
          <a:xfrm>
            <a:off x="3889840" y="5315509"/>
            <a:ext cx="470103" cy="3195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8B</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16" name="矩形 115"/>
          <p:cNvSpPr/>
          <p:nvPr/>
        </p:nvSpPr>
        <p:spPr>
          <a:xfrm>
            <a:off x="4367917" y="5315509"/>
            <a:ext cx="470103" cy="3195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BE</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17" name="矩形 116"/>
          <p:cNvSpPr/>
          <p:nvPr/>
        </p:nvSpPr>
        <p:spPr>
          <a:xfrm>
            <a:off x="4846270" y="5315509"/>
            <a:ext cx="470103" cy="3195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8F</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18" name="右大括号 117"/>
          <p:cNvSpPr/>
          <p:nvPr/>
        </p:nvSpPr>
        <p:spPr>
          <a:xfrm rot="5400000">
            <a:off x="1688850" y="5513719"/>
            <a:ext cx="147457" cy="443909"/>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19" name="文本框 118"/>
          <p:cNvSpPr txBox="1"/>
          <p:nvPr/>
        </p:nvSpPr>
        <p:spPr>
          <a:xfrm>
            <a:off x="1540624" y="5735673"/>
            <a:ext cx="733425"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前缀</a:t>
            </a:r>
          </a:p>
        </p:txBody>
      </p:sp>
      <p:sp>
        <p:nvSpPr>
          <p:cNvPr id="120" name="右大括号 119"/>
          <p:cNvSpPr/>
          <p:nvPr/>
        </p:nvSpPr>
        <p:spPr>
          <a:xfrm rot="5400000">
            <a:off x="4281672" y="4804885"/>
            <a:ext cx="147457" cy="185538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21" name="文本框 120"/>
          <p:cNvSpPr txBox="1"/>
          <p:nvPr/>
        </p:nvSpPr>
        <p:spPr>
          <a:xfrm>
            <a:off x="4005578" y="5761943"/>
            <a:ext cx="1300328"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会话标识</a:t>
            </a:r>
          </a:p>
        </p:txBody>
      </p:sp>
      <p:sp>
        <p:nvSpPr>
          <p:cNvPr id="122" name="文本框 121"/>
          <p:cNvSpPr txBox="1"/>
          <p:nvPr/>
        </p:nvSpPr>
        <p:spPr>
          <a:xfrm>
            <a:off x="200824" y="5291683"/>
            <a:ext cx="133155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群组通话</a:t>
            </a: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23" name="矩形 122"/>
          <p:cNvSpPr/>
          <p:nvPr/>
        </p:nvSpPr>
        <p:spPr>
          <a:xfrm>
            <a:off x="2006466" y="5318609"/>
            <a:ext cx="470103" cy="319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03</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24" name="矩形 123"/>
          <p:cNvSpPr/>
          <p:nvPr/>
        </p:nvSpPr>
        <p:spPr>
          <a:xfrm>
            <a:off x="2463356" y="5318608"/>
            <a:ext cx="470103" cy="3195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00</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25" name="矩形 124"/>
          <p:cNvSpPr/>
          <p:nvPr/>
        </p:nvSpPr>
        <p:spPr>
          <a:xfrm>
            <a:off x="2933459" y="5318608"/>
            <a:ext cx="470103" cy="3195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01</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26" name="右大括号 125"/>
          <p:cNvSpPr/>
          <p:nvPr/>
        </p:nvSpPr>
        <p:spPr>
          <a:xfrm rot="5400000">
            <a:off x="2850398" y="5274902"/>
            <a:ext cx="147457" cy="92154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27" name="文本框 126"/>
          <p:cNvSpPr txBox="1"/>
          <p:nvPr/>
        </p:nvSpPr>
        <p:spPr>
          <a:xfrm>
            <a:off x="2715881" y="5781556"/>
            <a:ext cx="733425"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序号</a:t>
            </a:r>
          </a:p>
        </p:txBody>
      </p:sp>
      <p:sp>
        <p:nvSpPr>
          <p:cNvPr id="128" name="矩形 127"/>
          <p:cNvSpPr/>
          <p:nvPr/>
        </p:nvSpPr>
        <p:spPr>
          <a:xfrm>
            <a:off x="1540625" y="6008820"/>
            <a:ext cx="470103" cy="319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95</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29" name="矩形 128"/>
          <p:cNvSpPr/>
          <p:nvPr/>
        </p:nvSpPr>
        <p:spPr>
          <a:xfrm>
            <a:off x="4872084" y="6008164"/>
            <a:ext cx="470103" cy="3195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17</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30" name="矩形 129"/>
          <p:cNvSpPr/>
          <p:nvPr/>
        </p:nvSpPr>
        <p:spPr>
          <a:xfrm>
            <a:off x="5342187" y="6008164"/>
            <a:ext cx="470103" cy="3195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8B</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31" name="矩形 130"/>
          <p:cNvSpPr/>
          <p:nvPr/>
        </p:nvSpPr>
        <p:spPr>
          <a:xfrm>
            <a:off x="5820264" y="6008164"/>
            <a:ext cx="470103" cy="3195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BE</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32" name="矩形 131"/>
          <p:cNvSpPr/>
          <p:nvPr/>
        </p:nvSpPr>
        <p:spPr>
          <a:xfrm>
            <a:off x="6298617" y="6008164"/>
            <a:ext cx="470103" cy="3195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8F</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33" name="右大括号 132"/>
          <p:cNvSpPr/>
          <p:nvPr/>
        </p:nvSpPr>
        <p:spPr>
          <a:xfrm rot="5400000">
            <a:off x="1688850" y="6203930"/>
            <a:ext cx="147457" cy="443909"/>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34" name="文本框 133"/>
          <p:cNvSpPr txBox="1"/>
          <p:nvPr/>
        </p:nvSpPr>
        <p:spPr>
          <a:xfrm>
            <a:off x="1540624" y="6425884"/>
            <a:ext cx="733425"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前缀</a:t>
            </a:r>
          </a:p>
        </p:txBody>
      </p:sp>
      <p:sp>
        <p:nvSpPr>
          <p:cNvPr id="135" name="右大括号 134"/>
          <p:cNvSpPr/>
          <p:nvPr/>
        </p:nvSpPr>
        <p:spPr>
          <a:xfrm rot="5400000">
            <a:off x="5734019" y="5497540"/>
            <a:ext cx="147457" cy="185538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36" name="文本框 135"/>
          <p:cNvSpPr txBox="1"/>
          <p:nvPr/>
        </p:nvSpPr>
        <p:spPr>
          <a:xfrm>
            <a:off x="5394372" y="6479155"/>
            <a:ext cx="1300328"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会话标识</a:t>
            </a:r>
          </a:p>
        </p:txBody>
      </p:sp>
      <p:sp>
        <p:nvSpPr>
          <p:cNvPr id="137" name="文本框 136"/>
          <p:cNvSpPr txBox="1"/>
          <p:nvPr/>
        </p:nvSpPr>
        <p:spPr>
          <a:xfrm>
            <a:off x="200824" y="5981894"/>
            <a:ext cx="133155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群组通话</a:t>
            </a: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39" name="矩形 138"/>
          <p:cNvSpPr/>
          <p:nvPr/>
        </p:nvSpPr>
        <p:spPr>
          <a:xfrm>
            <a:off x="2024824" y="6008164"/>
            <a:ext cx="470103" cy="3195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00</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40" name="矩形 139"/>
          <p:cNvSpPr/>
          <p:nvPr/>
        </p:nvSpPr>
        <p:spPr>
          <a:xfrm>
            <a:off x="2494927" y="6008164"/>
            <a:ext cx="470103" cy="3195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01</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41" name="右大括号 140"/>
          <p:cNvSpPr/>
          <p:nvPr/>
        </p:nvSpPr>
        <p:spPr>
          <a:xfrm rot="5400000">
            <a:off x="2411866" y="5964458"/>
            <a:ext cx="147457" cy="92154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42" name="文本框 141"/>
          <p:cNvSpPr txBox="1"/>
          <p:nvPr/>
        </p:nvSpPr>
        <p:spPr>
          <a:xfrm>
            <a:off x="2277349" y="6471112"/>
            <a:ext cx="733425"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序号</a:t>
            </a:r>
          </a:p>
        </p:txBody>
      </p:sp>
      <p:sp>
        <p:nvSpPr>
          <p:cNvPr id="143" name="矩形 142"/>
          <p:cNvSpPr/>
          <p:nvPr/>
        </p:nvSpPr>
        <p:spPr>
          <a:xfrm>
            <a:off x="2973279" y="6008164"/>
            <a:ext cx="470103" cy="3195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00</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44" name="矩形 143"/>
          <p:cNvSpPr/>
          <p:nvPr/>
        </p:nvSpPr>
        <p:spPr>
          <a:xfrm>
            <a:off x="3443382" y="6008164"/>
            <a:ext cx="470103" cy="3195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00</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45" name="矩形 144"/>
          <p:cNvSpPr/>
          <p:nvPr/>
        </p:nvSpPr>
        <p:spPr>
          <a:xfrm>
            <a:off x="3913485" y="6008164"/>
            <a:ext cx="470103" cy="3195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00</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46" name="矩形 145"/>
          <p:cNvSpPr/>
          <p:nvPr/>
        </p:nvSpPr>
        <p:spPr>
          <a:xfrm>
            <a:off x="4383588" y="6008164"/>
            <a:ext cx="470103" cy="3195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00</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47" name="右大括号 146"/>
          <p:cNvSpPr/>
          <p:nvPr/>
        </p:nvSpPr>
        <p:spPr>
          <a:xfrm rot="5400000">
            <a:off x="3827240" y="5497540"/>
            <a:ext cx="147457" cy="185538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48" name="文本框 147"/>
          <p:cNvSpPr txBox="1"/>
          <p:nvPr/>
        </p:nvSpPr>
        <p:spPr>
          <a:xfrm>
            <a:off x="3692599" y="6479155"/>
            <a:ext cx="665958"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保留</a:t>
            </a:r>
          </a:p>
        </p:txBody>
      </p:sp>
      <p:sp>
        <p:nvSpPr>
          <p:cNvPr id="149" name="矩形 148"/>
          <p:cNvSpPr/>
          <p:nvPr/>
        </p:nvSpPr>
        <p:spPr>
          <a:xfrm>
            <a:off x="6776971" y="6008164"/>
            <a:ext cx="470103" cy="3195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00</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50" name="矩形 149"/>
          <p:cNvSpPr/>
          <p:nvPr/>
        </p:nvSpPr>
        <p:spPr>
          <a:xfrm>
            <a:off x="7247074" y="6008164"/>
            <a:ext cx="470103" cy="3195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00</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51" name="矩形 150"/>
          <p:cNvSpPr/>
          <p:nvPr/>
        </p:nvSpPr>
        <p:spPr>
          <a:xfrm>
            <a:off x="8187280" y="6008164"/>
            <a:ext cx="470103" cy="3195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00</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52" name="右大括号 151"/>
          <p:cNvSpPr/>
          <p:nvPr/>
        </p:nvSpPr>
        <p:spPr>
          <a:xfrm rot="5400000">
            <a:off x="7630932" y="5497540"/>
            <a:ext cx="147457" cy="1855381"/>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53" name="文本框 152"/>
          <p:cNvSpPr txBox="1"/>
          <p:nvPr/>
        </p:nvSpPr>
        <p:spPr>
          <a:xfrm>
            <a:off x="7496291" y="6479155"/>
            <a:ext cx="665958"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保留</a:t>
            </a:r>
          </a:p>
        </p:txBody>
      </p:sp>
      <p:sp>
        <p:nvSpPr>
          <p:cNvPr id="154" name="矩形 153"/>
          <p:cNvSpPr/>
          <p:nvPr/>
        </p:nvSpPr>
        <p:spPr>
          <a:xfrm>
            <a:off x="7730874" y="6008164"/>
            <a:ext cx="470103" cy="3195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00</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38" name="文本框 137"/>
          <p:cNvSpPr txBox="1"/>
          <p:nvPr/>
        </p:nvSpPr>
        <p:spPr>
          <a:xfrm>
            <a:off x="2528252" y="346455"/>
            <a:ext cx="3516284" cy="203132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UDP </a:t>
            </a:r>
            <a:r>
              <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数据格式</a:t>
            </a:r>
            <a:endPar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data.data[0]==d5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data.data[0]==75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data.data[0]==95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data.data[0:2]==76:03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data.data[0:2]==77:03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data.data[0:2]==97:11</a:t>
            </a:r>
          </a:p>
        </p:txBody>
      </p:sp>
      <p:sp>
        <p:nvSpPr>
          <p:cNvPr id="155" name="矩形 154"/>
          <p:cNvSpPr/>
          <p:nvPr/>
        </p:nvSpPr>
        <p:spPr>
          <a:xfrm>
            <a:off x="7222835" y="3203768"/>
            <a:ext cx="470103" cy="3195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XX</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56" name="矩形 155"/>
          <p:cNvSpPr/>
          <p:nvPr/>
        </p:nvSpPr>
        <p:spPr>
          <a:xfrm>
            <a:off x="7700912" y="3203768"/>
            <a:ext cx="470103" cy="3195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XX</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57" name="矩形 156"/>
          <p:cNvSpPr/>
          <p:nvPr/>
        </p:nvSpPr>
        <p:spPr>
          <a:xfrm>
            <a:off x="8179265" y="3203768"/>
            <a:ext cx="470103" cy="3195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XX</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58" name="矩形 157"/>
          <p:cNvSpPr/>
          <p:nvPr/>
        </p:nvSpPr>
        <p:spPr>
          <a:xfrm>
            <a:off x="8657618" y="3201748"/>
            <a:ext cx="470103" cy="3195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XX</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59" name="矩形 158"/>
          <p:cNvSpPr/>
          <p:nvPr/>
        </p:nvSpPr>
        <p:spPr>
          <a:xfrm>
            <a:off x="8146052" y="3848469"/>
            <a:ext cx="470103" cy="3195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XX</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60" name="矩形 159"/>
          <p:cNvSpPr/>
          <p:nvPr/>
        </p:nvSpPr>
        <p:spPr>
          <a:xfrm>
            <a:off x="8624129" y="3848469"/>
            <a:ext cx="470103" cy="3195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XX</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61" name="矩形 160"/>
          <p:cNvSpPr/>
          <p:nvPr/>
        </p:nvSpPr>
        <p:spPr>
          <a:xfrm>
            <a:off x="9102482" y="3848469"/>
            <a:ext cx="470103" cy="3195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XX</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62" name="矩形 161"/>
          <p:cNvSpPr/>
          <p:nvPr/>
        </p:nvSpPr>
        <p:spPr>
          <a:xfrm>
            <a:off x="9580835" y="3846449"/>
            <a:ext cx="470103" cy="3195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XX</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63" name="矩形 162"/>
          <p:cNvSpPr/>
          <p:nvPr/>
        </p:nvSpPr>
        <p:spPr>
          <a:xfrm>
            <a:off x="5309698" y="4585960"/>
            <a:ext cx="470103" cy="3195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XX</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64" name="矩形 163"/>
          <p:cNvSpPr/>
          <p:nvPr/>
        </p:nvSpPr>
        <p:spPr>
          <a:xfrm>
            <a:off x="5787775" y="4585960"/>
            <a:ext cx="470103" cy="3195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XX</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65" name="矩形 164"/>
          <p:cNvSpPr/>
          <p:nvPr/>
        </p:nvSpPr>
        <p:spPr>
          <a:xfrm>
            <a:off x="6266128" y="4585960"/>
            <a:ext cx="470103" cy="3195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XX</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66" name="矩形 165"/>
          <p:cNvSpPr/>
          <p:nvPr/>
        </p:nvSpPr>
        <p:spPr>
          <a:xfrm>
            <a:off x="6744481" y="4583940"/>
            <a:ext cx="470103" cy="3195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XX</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67" name="矩形 166"/>
          <p:cNvSpPr/>
          <p:nvPr/>
        </p:nvSpPr>
        <p:spPr>
          <a:xfrm>
            <a:off x="5317948" y="5316948"/>
            <a:ext cx="470103" cy="3195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XX</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68" name="矩形 167"/>
          <p:cNvSpPr/>
          <p:nvPr/>
        </p:nvSpPr>
        <p:spPr>
          <a:xfrm>
            <a:off x="5796025" y="5316948"/>
            <a:ext cx="470103" cy="3195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XX</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69" name="矩形 168"/>
          <p:cNvSpPr/>
          <p:nvPr/>
        </p:nvSpPr>
        <p:spPr>
          <a:xfrm>
            <a:off x="6274378" y="5316948"/>
            <a:ext cx="470103" cy="3195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XX</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70" name="矩形 169"/>
          <p:cNvSpPr/>
          <p:nvPr/>
        </p:nvSpPr>
        <p:spPr>
          <a:xfrm>
            <a:off x="6752731" y="5314928"/>
            <a:ext cx="470103" cy="3195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XX</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71" name="矩形 170"/>
          <p:cNvSpPr/>
          <p:nvPr/>
        </p:nvSpPr>
        <p:spPr>
          <a:xfrm>
            <a:off x="8649644" y="6026704"/>
            <a:ext cx="470103" cy="3195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XX</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72" name="矩形 171"/>
          <p:cNvSpPr/>
          <p:nvPr/>
        </p:nvSpPr>
        <p:spPr>
          <a:xfrm>
            <a:off x="9127721" y="6026704"/>
            <a:ext cx="470103" cy="3195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XX</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73" name="矩形 172"/>
          <p:cNvSpPr/>
          <p:nvPr/>
        </p:nvSpPr>
        <p:spPr>
          <a:xfrm>
            <a:off x="9606074" y="6026704"/>
            <a:ext cx="470103" cy="3195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XX</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
        <p:nvSpPr>
          <p:cNvPr id="174" name="矩形 173"/>
          <p:cNvSpPr/>
          <p:nvPr/>
        </p:nvSpPr>
        <p:spPr>
          <a:xfrm>
            <a:off x="10084427" y="6024684"/>
            <a:ext cx="470103" cy="3195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rPr>
              <a:t>XX</a:t>
            </a:r>
            <a:endParaRPr kumimoji="0" lang="zh-CN" altLang="en-US" sz="1800" b="0" i="0" u="none" strike="noStrike" kern="1200" cap="none" spc="0" normalizeH="0" baseline="0" noProof="0">
              <a:ln>
                <a:noFill/>
              </a:ln>
              <a:solidFill>
                <a:prstClr val="white"/>
              </a:solidFill>
              <a:effectLst/>
              <a:uLnTx/>
              <a:uFillTx/>
              <a:latin typeface="Century Gothic" panose="020B0502020202020204"/>
              <a:ea typeface="宋体" panose="02010600030101010101" pitchFamily="2" charset="-122"/>
              <a:cs typeface="+mn-cs"/>
            </a:endParaRPr>
          </a:p>
        </p:txBody>
      </p:sp>
    </p:spTree>
    <p:extLst>
      <p:ext uri="{BB962C8B-B14F-4D97-AF65-F5344CB8AC3E}">
        <p14:creationId xmlns:p14="http://schemas.microsoft.com/office/powerpoint/2010/main" val="1058735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b="1">
                <a:solidFill>
                  <a:schemeClr val="bg1"/>
                </a:solidFill>
                <a:latin typeface="+mj-ea"/>
              </a:rPr>
              <a:t>Intel Ethernet Flow Director ?</a:t>
            </a:r>
            <a:br>
              <a:rPr lang="en-US" altLang="zh-CN" sz="2200" b="1">
                <a:solidFill>
                  <a:schemeClr val="bg1"/>
                </a:solidFill>
                <a:latin typeface="+mj-ea"/>
              </a:rPr>
            </a:br>
            <a:endParaRPr lang="zh-CN" altLang="en-US" sz="2200"/>
          </a:p>
        </p:txBody>
      </p:sp>
      <p:sp>
        <p:nvSpPr>
          <p:cNvPr id="4" name="矩形 3"/>
          <p:cNvSpPr/>
          <p:nvPr/>
        </p:nvSpPr>
        <p:spPr>
          <a:xfrm>
            <a:off x="2858801" y="3202770"/>
            <a:ext cx="184731" cy="369332"/>
          </a:xfrm>
          <a:prstGeom prst="rect">
            <a:avLst/>
          </a:prstGeom>
        </p:spPr>
        <p:txBody>
          <a:bodyPr wrap="none">
            <a:spAutoFit/>
          </a:bodyPr>
          <a:lstStyle/>
          <a:p>
            <a:endParaRPr lang="en-US" altLang="zh-CN" b="1">
              <a:solidFill>
                <a:schemeClr val="bg1"/>
              </a:solidFill>
              <a:latin typeface="+mj-ea"/>
            </a:endParaRPr>
          </a:p>
        </p:txBody>
      </p:sp>
      <p:sp>
        <p:nvSpPr>
          <p:cNvPr id="5" name="内容占位符 2"/>
          <p:cNvSpPr>
            <a:spLocks noGrp="1"/>
          </p:cNvSpPr>
          <p:nvPr>
            <p:ph idx="1"/>
          </p:nvPr>
        </p:nvSpPr>
        <p:spPr>
          <a:xfrm>
            <a:off x="613757" y="1456466"/>
            <a:ext cx="10515600" cy="4351338"/>
          </a:xfrm>
        </p:spPr>
        <p:txBody>
          <a:bodyPr>
            <a:normAutofit fontScale="55000" lnSpcReduction="20000"/>
          </a:bodyPr>
          <a:lstStyle/>
          <a:p>
            <a:r>
              <a:rPr lang="en-US" altLang="zh-CN" sz="4000" b="1">
                <a:solidFill>
                  <a:schemeClr val="bg1"/>
                </a:solidFill>
              </a:rPr>
              <a:t>Introduction</a:t>
            </a:r>
          </a:p>
          <a:p>
            <a:pPr marL="0" indent="0">
              <a:buNone/>
            </a:pPr>
            <a:r>
              <a:rPr lang="en-US" altLang="zh-CN">
                <a:solidFill>
                  <a:schemeClr val="bg1"/>
                </a:solidFill>
              </a:rPr>
              <a:t>Intel Ethernet FD supports advanced filters that direct received packets to different queues, and enables tight control on flow in the platform. It matches flows and CPU cores where the processing application is running for flow affinity, and supports multiple parameters for flexible flow classification and load balancing. When operating in Application Targeting Routing (ATR) mode, Intel Ethernet FD is essentially the hardware offloaded version of Receive Flow Steering available on Linux* systems, and when running in this mode, Receive Packet Steering and Receive Flow Steering are disabled.</a:t>
            </a:r>
          </a:p>
          <a:p>
            <a:pPr marL="0" indent="0">
              <a:buNone/>
            </a:pPr>
            <a:r>
              <a:rPr lang="en-US" altLang="zh-CN">
                <a:solidFill>
                  <a:schemeClr val="bg1"/>
                </a:solidFill>
              </a:rPr>
              <a:t>It provides the most benefit on Linux bare-metal usages (that is, not using virtual machines (VMs)) where packets are small and traffic is heavy. And because the packet processing is offloaded to the network interface card (NIC), Intel Ethernet FD could be used to avert denial-of-service attacks.</a:t>
            </a:r>
          </a:p>
          <a:p>
            <a:r>
              <a:rPr lang="en-US" altLang="zh-CN" sz="4000" b="1">
                <a:solidFill>
                  <a:schemeClr val="bg1"/>
                </a:solidFill>
              </a:rPr>
              <a:t>Supported Devices</a:t>
            </a:r>
          </a:p>
          <a:p>
            <a:pPr marL="0" indent="0">
              <a:buNone/>
            </a:pPr>
            <a:r>
              <a:rPr lang="en-US" altLang="zh-CN" sz="2200">
                <a:solidFill>
                  <a:schemeClr val="bg1"/>
                </a:solidFill>
              </a:rPr>
              <a:t>Intel Ethernet FD is supported on devices that use the ixgbe driver, including the following:</a:t>
            </a:r>
          </a:p>
          <a:p>
            <a:r>
              <a:rPr lang="en-US" altLang="zh-CN" sz="2200">
                <a:solidFill>
                  <a:schemeClr val="bg1"/>
                </a:solidFill>
              </a:rPr>
              <a:t>Intel® Ethernet Converged Network Adapter X520</a:t>
            </a:r>
          </a:p>
          <a:p>
            <a:r>
              <a:rPr lang="en-US" altLang="zh-CN" sz="2200">
                <a:solidFill>
                  <a:schemeClr val="bg1"/>
                </a:solidFill>
              </a:rPr>
              <a:t>Intel® Ethernet Converged Network Adapter X540</a:t>
            </a:r>
          </a:p>
          <a:p>
            <a:r>
              <a:rPr lang="en-US" altLang="zh-CN" sz="2200">
                <a:solidFill>
                  <a:schemeClr val="bg1"/>
                </a:solidFill>
              </a:rPr>
              <a:t>Intel® Ethernet Controller 10 Gigabit 82599 family</a:t>
            </a:r>
          </a:p>
          <a:p>
            <a:pPr marL="0" indent="0">
              <a:buNone/>
            </a:pPr>
            <a:r>
              <a:rPr lang="en-US" altLang="zh-CN" sz="2200">
                <a:solidFill>
                  <a:schemeClr val="bg1"/>
                </a:solidFill>
              </a:rPr>
              <a:t>It is also supported on devices that use the i40e driver:</a:t>
            </a:r>
          </a:p>
          <a:p>
            <a:r>
              <a:rPr lang="en-US" altLang="zh-CN" sz="2200">
                <a:solidFill>
                  <a:schemeClr val="bg1"/>
                </a:solidFill>
              </a:rPr>
              <a:t>Intel® Ethernet Controller X710 family</a:t>
            </a:r>
          </a:p>
          <a:p>
            <a:r>
              <a:rPr lang="en-US" altLang="zh-CN" sz="2200">
                <a:solidFill>
                  <a:schemeClr val="bg1"/>
                </a:solidFill>
              </a:rPr>
              <a:t>Intel® Ethernet Controller XL710 family</a:t>
            </a:r>
          </a:p>
          <a:p>
            <a:endParaRPr lang="en-US" altLang="zh-CN">
              <a:solidFill>
                <a:schemeClr val="bg1"/>
              </a:solidFill>
            </a:endParaRPr>
          </a:p>
          <a:p>
            <a:endParaRPr lang="zh-CN" altLang="en-US">
              <a:solidFill>
                <a:schemeClr val="bg1"/>
              </a:solidFill>
            </a:endParaRPr>
          </a:p>
        </p:txBody>
      </p:sp>
    </p:spTree>
    <p:extLst>
      <p:ext uri="{BB962C8B-B14F-4D97-AF65-F5344CB8AC3E}">
        <p14:creationId xmlns:p14="http://schemas.microsoft.com/office/powerpoint/2010/main" val="2707830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b="1">
                <a:solidFill>
                  <a:schemeClr val="bg1"/>
                </a:solidFill>
                <a:latin typeface="+mj-ea"/>
              </a:rPr>
              <a:t>X710 </a:t>
            </a:r>
            <a:r>
              <a:rPr lang="zh-CN" altLang="en-US" b="1">
                <a:solidFill>
                  <a:schemeClr val="bg1"/>
                </a:solidFill>
                <a:latin typeface="+mj-ea"/>
              </a:rPr>
              <a:t>硬件顶层视图</a:t>
            </a:r>
            <a:endParaRPr lang="zh-CN" altLang="en-US"/>
          </a:p>
        </p:txBody>
      </p:sp>
      <p:sp>
        <p:nvSpPr>
          <p:cNvPr id="4" name="矩形 3"/>
          <p:cNvSpPr/>
          <p:nvPr/>
        </p:nvSpPr>
        <p:spPr>
          <a:xfrm>
            <a:off x="2858801" y="3202770"/>
            <a:ext cx="184731" cy="369332"/>
          </a:xfrm>
          <a:prstGeom prst="rect">
            <a:avLst/>
          </a:prstGeom>
        </p:spPr>
        <p:txBody>
          <a:bodyPr wrap="none">
            <a:spAutoFit/>
          </a:bodyPr>
          <a:lstStyle/>
          <a:p>
            <a:endParaRPr lang="en-US" altLang="zh-CN" b="1">
              <a:solidFill>
                <a:schemeClr val="bg1"/>
              </a:solidFill>
              <a:latin typeface="+mj-ea"/>
            </a:endParaRPr>
          </a:p>
        </p:txBody>
      </p:sp>
      <p:pic>
        <p:nvPicPr>
          <p:cNvPr id="8" name="图片 7"/>
          <p:cNvPicPr>
            <a:picLocks noChangeAspect="1"/>
          </p:cNvPicPr>
          <p:nvPr/>
        </p:nvPicPr>
        <p:blipFill>
          <a:blip r:embed="rId2"/>
          <a:stretch>
            <a:fillRect/>
          </a:stretch>
        </p:blipFill>
        <p:spPr>
          <a:xfrm>
            <a:off x="2660071" y="1347512"/>
            <a:ext cx="5951913" cy="5412363"/>
          </a:xfrm>
          <a:prstGeom prst="rect">
            <a:avLst/>
          </a:prstGeom>
        </p:spPr>
      </p:pic>
    </p:spTree>
    <p:extLst>
      <p:ext uri="{BB962C8B-B14F-4D97-AF65-F5344CB8AC3E}">
        <p14:creationId xmlns:p14="http://schemas.microsoft.com/office/powerpoint/2010/main" val="3298214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b="1">
                <a:solidFill>
                  <a:schemeClr val="bg1"/>
                </a:solidFill>
                <a:latin typeface="+mj-ea"/>
              </a:rPr>
              <a:t>X722  </a:t>
            </a:r>
            <a:r>
              <a:rPr lang="zh-CN" altLang="en-US" b="1">
                <a:solidFill>
                  <a:schemeClr val="bg1"/>
                </a:solidFill>
                <a:latin typeface="+mj-ea"/>
              </a:rPr>
              <a:t>数据 参考手册</a:t>
            </a:r>
            <a:endParaRPr lang="zh-CN" altLang="en-US"/>
          </a:p>
        </p:txBody>
      </p:sp>
      <p:sp>
        <p:nvSpPr>
          <p:cNvPr id="4" name="矩形 3"/>
          <p:cNvSpPr/>
          <p:nvPr/>
        </p:nvSpPr>
        <p:spPr>
          <a:xfrm>
            <a:off x="2858801" y="3202770"/>
            <a:ext cx="184731" cy="369332"/>
          </a:xfrm>
          <a:prstGeom prst="rect">
            <a:avLst/>
          </a:prstGeom>
        </p:spPr>
        <p:txBody>
          <a:bodyPr wrap="none">
            <a:spAutoFit/>
          </a:bodyPr>
          <a:lstStyle/>
          <a:p>
            <a:endParaRPr lang="en-US" altLang="zh-CN" b="1">
              <a:solidFill>
                <a:schemeClr val="bg1"/>
              </a:solidFill>
              <a:latin typeface="+mj-ea"/>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4728" y="1411406"/>
            <a:ext cx="6572403" cy="5302293"/>
          </a:xfrm>
          <a:prstGeom prst="rect">
            <a:avLst/>
          </a:prstGeom>
        </p:spPr>
      </p:pic>
      <p:sp>
        <p:nvSpPr>
          <p:cNvPr id="6" name="内容占位符 3"/>
          <p:cNvSpPr>
            <a:spLocks noGrp="1"/>
          </p:cNvSpPr>
          <p:nvPr>
            <p:ph idx="1"/>
          </p:nvPr>
        </p:nvSpPr>
        <p:spPr>
          <a:xfrm>
            <a:off x="763385" y="1781299"/>
            <a:ext cx="10515600" cy="4351338"/>
          </a:xfrm>
        </p:spPr>
        <p:txBody>
          <a:bodyPr>
            <a:normAutofit/>
          </a:bodyPr>
          <a:lstStyle/>
          <a:p>
            <a:r>
              <a:rPr lang="en-US" altLang="zh-CN" sz="1500">
                <a:solidFill>
                  <a:schemeClr val="bg1"/>
                </a:solidFill>
              </a:rPr>
              <a:t>X722 </a:t>
            </a:r>
            <a:r>
              <a:rPr lang="zh-CN" altLang="en-US" sz="1500">
                <a:solidFill>
                  <a:schemeClr val="bg1"/>
                </a:solidFill>
              </a:rPr>
              <a:t>网卡 被广泛用于 华为</a:t>
            </a:r>
            <a:r>
              <a:rPr lang="en-US" altLang="zh-CN" sz="1500">
                <a:solidFill>
                  <a:schemeClr val="bg1"/>
                </a:solidFill>
              </a:rPr>
              <a:t>,</a:t>
            </a:r>
            <a:r>
              <a:rPr lang="zh-CN" altLang="en-US" sz="1500">
                <a:solidFill>
                  <a:schemeClr val="bg1"/>
                </a:solidFill>
              </a:rPr>
              <a:t>戴尔</a:t>
            </a:r>
            <a:r>
              <a:rPr lang="en-US" altLang="zh-CN" sz="1500">
                <a:solidFill>
                  <a:schemeClr val="bg1"/>
                </a:solidFill>
              </a:rPr>
              <a:t>,</a:t>
            </a:r>
            <a:r>
              <a:rPr lang="zh-CN" altLang="en-US" sz="1500">
                <a:solidFill>
                  <a:schemeClr val="bg1"/>
                </a:solidFill>
              </a:rPr>
              <a:t>浪潮</a:t>
            </a:r>
            <a:r>
              <a:rPr lang="en-US" altLang="zh-CN" sz="1500">
                <a:solidFill>
                  <a:schemeClr val="bg1"/>
                </a:solidFill>
              </a:rPr>
              <a:t>,</a:t>
            </a:r>
            <a:r>
              <a:rPr lang="zh-CN" altLang="en-US" sz="1500">
                <a:solidFill>
                  <a:schemeClr val="bg1"/>
                </a:solidFill>
              </a:rPr>
              <a:t>联想服务器中</a:t>
            </a:r>
            <a:endParaRPr lang="en-US" altLang="zh-CN" sz="1500">
              <a:solidFill>
                <a:schemeClr val="bg1"/>
              </a:solidFill>
            </a:endParaRPr>
          </a:p>
          <a:p>
            <a:r>
              <a:rPr lang="zh-CN" altLang="en-US" sz="1500">
                <a:solidFill>
                  <a:schemeClr val="bg1"/>
                </a:solidFill>
              </a:rPr>
              <a:t>直接在 网上找 </a:t>
            </a:r>
            <a:r>
              <a:rPr lang="en-US" altLang="zh-CN" sz="1500">
                <a:solidFill>
                  <a:schemeClr val="bg1"/>
                </a:solidFill>
              </a:rPr>
              <a:t>X722 datesheet, </a:t>
            </a:r>
            <a:r>
              <a:rPr lang="zh-CN" altLang="en-US" sz="1500">
                <a:solidFill>
                  <a:schemeClr val="bg1"/>
                </a:solidFill>
              </a:rPr>
              <a:t>是找不到的</a:t>
            </a:r>
            <a:endParaRPr lang="en-US" altLang="zh-CN" sz="1500">
              <a:solidFill>
                <a:schemeClr val="bg1"/>
              </a:solidFill>
            </a:endParaRPr>
          </a:p>
          <a:p>
            <a:r>
              <a:rPr lang="en-US" altLang="zh-CN" sz="1500">
                <a:solidFill>
                  <a:schemeClr val="bg1"/>
                </a:solidFill>
              </a:rPr>
              <a:t>X722 </a:t>
            </a:r>
            <a:r>
              <a:rPr lang="zh-CN" altLang="en-US" sz="1500">
                <a:solidFill>
                  <a:schemeClr val="bg1"/>
                </a:solidFill>
              </a:rPr>
              <a:t>网卡被集成在 </a:t>
            </a:r>
            <a:r>
              <a:rPr lang="en-US" altLang="zh-CN" sz="1500">
                <a:solidFill>
                  <a:schemeClr val="bg1"/>
                </a:solidFill>
              </a:rPr>
              <a:t>C628 </a:t>
            </a:r>
            <a:r>
              <a:rPr lang="zh-CN" altLang="en-US" sz="1500">
                <a:solidFill>
                  <a:schemeClr val="bg1"/>
                </a:solidFill>
              </a:rPr>
              <a:t>南桥中</a:t>
            </a:r>
            <a:endParaRPr lang="en-US" altLang="zh-CN" sz="1500">
              <a:solidFill>
                <a:schemeClr val="bg1"/>
              </a:solidFill>
            </a:endParaRPr>
          </a:p>
          <a:p>
            <a:r>
              <a:rPr lang="en-US" altLang="zh-CN" sz="1500">
                <a:solidFill>
                  <a:schemeClr val="bg1"/>
                </a:solidFill>
              </a:rPr>
              <a:t>C628 </a:t>
            </a:r>
            <a:r>
              <a:rPr lang="zh-CN" altLang="en-US" sz="1500">
                <a:solidFill>
                  <a:schemeClr val="bg1"/>
                </a:solidFill>
              </a:rPr>
              <a:t>芯片手册 在 </a:t>
            </a:r>
            <a:r>
              <a:rPr lang="en-US" altLang="zh-CN" sz="1500">
                <a:solidFill>
                  <a:schemeClr val="bg1"/>
                </a:solidFill>
              </a:rPr>
              <a:t>C620 </a:t>
            </a:r>
            <a:r>
              <a:rPr lang="zh-CN" altLang="en-US" sz="1500">
                <a:solidFill>
                  <a:schemeClr val="bg1"/>
                </a:solidFill>
              </a:rPr>
              <a:t>手册中</a:t>
            </a:r>
            <a:r>
              <a:rPr lang="en-US" altLang="zh-CN" sz="1500">
                <a:solidFill>
                  <a:schemeClr val="bg1"/>
                </a:solidFill>
              </a:rPr>
              <a:t>.</a:t>
            </a:r>
          </a:p>
          <a:p>
            <a:r>
              <a:rPr lang="zh-CN" altLang="en-US" sz="1500">
                <a:solidFill>
                  <a:schemeClr val="bg1"/>
                </a:solidFill>
              </a:rPr>
              <a:t>所以 直接查找 </a:t>
            </a:r>
            <a:r>
              <a:rPr lang="en-US" altLang="zh-CN" sz="1500">
                <a:solidFill>
                  <a:schemeClr val="bg1"/>
                </a:solidFill>
              </a:rPr>
              <a:t>C620 </a:t>
            </a:r>
            <a:r>
              <a:rPr lang="zh-CN" altLang="en-US" sz="1500">
                <a:solidFill>
                  <a:schemeClr val="bg1"/>
                </a:solidFill>
              </a:rPr>
              <a:t>的</a:t>
            </a:r>
            <a:r>
              <a:rPr lang="en-US" altLang="zh-CN" sz="1500">
                <a:solidFill>
                  <a:schemeClr val="bg1"/>
                </a:solidFill>
              </a:rPr>
              <a:t>datesheet </a:t>
            </a:r>
            <a:r>
              <a:rPr lang="zh-CN" altLang="en-US" sz="1500">
                <a:solidFill>
                  <a:schemeClr val="bg1"/>
                </a:solidFill>
              </a:rPr>
              <a:t>即可</a:t>
            </a:r>
            <a:r>
              <a:rPr lang="en-US" altLang="zh-CN" sz="1500">
                <a:solidFill>
                  <a:schemeClr val="bg1"/>
                </a:solidFill>
              </a:rPr>
              <a:t>.</a:t>
            </a:r>
            <a:endParaRPr lang="zh-CN" altLang="en-US" sz="1500">
              <a:solidFill>
                <a:schemeClr val="bg1"/>
              </a:solidFill>
            </a:endParaRPr>
          </a:p>
        </p:txBody>
      </p:sp>
    </p:spTree>
    <p:extLst>
      <p:ext uri="{BB962C8B-B14F-4D97-AF65-F5344CB8AC3E}">
        <p14:creationId xmlns:p14="http://schemas.microsoft.com/office/powerpoint/2010/main" val="3108675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838200" y="365125"/>
            <a:ext cx="10515600" cy="1325563"/>
          </a:xfrm>
        </p:spPr>
        <p:txBody>
          <a:bodyPr>
            <a:normAutofit/>
          </a:bodyPr>
          <a:lstStyle/>
          <a:p>
            <a:r>
              <a:rPr lang="en-US" altLang="zh-CN" b="1">
                <a:solidFill>
                  <a:schemeClr val="bg1"/>
                </a:solidFill>
                <a:latin typeface="+mj-ea"/>
              </a:rPr>
              <a:t>Flow Director </a:t>
            </a:r>
            <a:r>
              <a:rPr lang="zh-CN" altLang="en-US" b="1">
                <a:solidFill>
                  <a:schemeClr val="bg1"/>
                </a:solidFill>
                <a:latin typeface="+mj-ea"/>
              </a:rPr>
              <a:t>规则上限</a:t>
            </a:r>
            <a:endParaRPr lang="zh-CN" altLang="en-US"/>
          </a:p>
        </p:txBody>
      </p:sp>
      <p:pic>
        <p:nvPicPr>
          <p:cNvPr id="6" name="图片 5"/>
          <p:cNvPicPr>
            <a:picLocks noChangeAspect="1"/>
          </p:cNvPicPr>
          <p:nvPr/>
        </p:nvPicPr>
        <p:blipFill>
          <a:blip r:embed="rId2"/>
          <a:stretch>
            <a:fillRect/>
          </a:stretch>
        </p:blipFill>
        <p:spPr>
          <a:xfrm>
            <a:off x="3475801" y="1510045"/>
            <a:ext cx="7981257" cy="4242529"/>
          </a:xfrm>
          <a:prstGeom prst="rect">
            <a:avLst/>
          </a:prstGeom>
        </p:spPr>
      </p:pic>
    </p:spTree>
    <p:extLst>
      <p:ext uri="{BB962C8B-B14F-4D97-AF65-F5344CB8AC3E}">
        <p14:creationId xmlns:p14="http://schemas.microsoft.com/office/powerpoint/2010/main" val="1713146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a:solidFill>
                  <a:schemeClr val="bg1"/>
                </a:solidFill>
                <a:latin typeface="+mj-ea"/>
              </a:rPr>
              <a:t>Flow Director </a:t>
            </a:r>
            <a:r>
              <a:rPr lang="zh-CN" altLang="en-US" b="1">
                <a:solidFill>
                  <a:schemeClr val="bg1"/>
                </a:solidFill>
                <a:latin typeface="+mj-ea"/>
              </a:rPr>
              <a:t>解析范围</a:t>
            </a:r>
            <a:endParaRPr lang="zh-CN" altLang="en-US"/>
          </a:p>
        </p:txBody>
      </p:sp>
      <p:pic>
        <p:nvPicPr>
          <p:cNvPr id="8" name="内容占位符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64676" y="1420270"/>
            <a:ext cx="7907824" cy="5213893"/>
          </a:xfrm>
        </p:spPr>
      </p:pic>
    </p:spTree>
    <p:extLst>
      <p:ext uri="{BB962C8B-B14F-4D97-AF65-F5344CB8AC3E}">
        <p14:creationId xmlns:p14="http://schemas.microsoft.com/office/powerpoint/2010/main" val="224185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a:solidFill>
                  <a:schemeClr val="bg1"/>
                </a:solidFill>
                <a:latin typeface="+mj-ea"/>
              </a:rPr>
              <a:t>Flow Director Flexible Payload </a:t>
            </a:r>
            <a:r>
              <a:rPr lang="zh-CN" altLang="en-US" b="1">
                <a:solidFill>
                  <a:schemeClr val="bg1"/>
                </a:solidFill>
                <a:latin typeface="+mj-ea"/>
              </a:rPr>
              <a:t>匹配范围</a:t>
            </a:r>
            <a:endParaRPr lang="zh-CN" altLang="en-US"/>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020362"/>
            <a:ext cx="10515600" cy="3961863"/>
          </a:xfrm>
        </p:spPr>
      </p:pic>
    </p:spTree>
    <p:extLst>
      <p:ext uri="{BB962C8B-B14F-4D97-AF65-F5344CB8AC3E}">
        <p14:creationId xmlns:p14="http://schemas.microsoft.com/office/powerpoint/2010/main" val="329048347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离子">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3100</TotalTime>
  <Words>1467</Words>
  <Application>Microsoft Office PowerPoint</Application>
  <PresentationFormat>宽屏</PresentationFormat>
  <Paragraphs>239</Paragraphs>
  <Slides>17</Slides>
  <Notes>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17</vt:i4>
      </vt:variant>
    </vt:vector>
  </HeadingPairs>
  <TitlesOfParts>
    <vt:vector size="26" baseType="lpstr">
      <vt:lpstr>MS Gothic</vt:lpstr>
      <vt:lpstr>等线</vt:lpstr>
      <vt:lpstr>等线 Light</vt:lpstr>
      <vt:lpstr>Arial</vt:lpstr>
      <vt:lpstr>Century Gothic</vt:lpstr>
      <vt:lpstr>Comic Sans MS</vt:lpstr>
      <vt:lpstr>Wingdings 3</vt:lpstr>
      <vt:lpstr>Office 主题​​</vt:lpstr>
      <vt:lpstr>离子</vt:lpstr>
      <vt:lpstr>PowerPoint 演示文稿</vt:lpstr>
      <vt:lpstr>需求背景:</vt:lpstr>
      <vt:lpstr>PowerPoint 演示文稿</vt:lpstr>
      <vt:lpstr>Intel Ethernet Flow Director ? </vt:lpstr>
      <vt:lpstr>X710 硬件顶层视图</vt:lpstr>
      <vt:lpstr>X722  数据 参考手册</vt:lpstr>
      <vt:lpstr>Flow Director 规则上限</vt:lpstr>
      <vt:lpstr>Flow Director 解析范围</vt:lpstr>
      <vt:lpstr>Flow Director Flexible Payload 匹配范围</vt:lpstr>
      <vt:lpstr>Flow Director 适用场景 </vt:lpstr>
      <vt:lpstr>Flow Director 适用场景</vt:lpstr>
      <vt:lpstr>Flow Director 适用场景</vt:lpstr>
      <vt:lpstr>Flow Director 不足 (类型)</vt:lpstr>
      <vt:lpstr>Flow Director 不足(掩码限制)</vt:lpstr>
      <vt:lpstr>Flow Director 不足(优先级)</vt:lpstr>
      <vt:lpstr>Flow Director 不足(规则数)</vt:lpstr>
      <vt:lpstr>参考文献</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chunli</dc:creator>
  <cp:lastModifiedBy>chunli</cp:lastModifiedBy>
  <cp:revision>100</cp:revision>
  <dcterms:created xsi:type="dcterms:W3CDTF">2021-03-17T01:32:51Z</dcterms:created>
  <dcterms:modified xsi:type="dcterms:W3CDTF">2022-12-05T09:31:52Z</dcterms:modified>
</cp:coreProperties>
</file>